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9" r:id="rId1"/>
  </p:sldMasterIdLst>
  <p:notesMasterIdLst>
    <p:notesMasterId r:id="rId70"/>
  </p:notesMasterIdLst>
  <p:sldIdLst>
    <p:sldId id="268" r:id="rId2"/>
    <p:sldId id="532" r:id="rId3"/>
    <p:sldId id="562" r:id="rId4"/>
    <p:sldId id="513" r:id="rId5"/>
    <p:sldId id="566" r:id="rId6"/>
    <p:sldId id="567" r:id="rId7"/>
    <p:sldId id="527" r:id="rId8"/>
    <p:sldId id="528" r:id="rId9"/>
    <p:sldId id="563" r:id="rId10"/>
    <p:sldId id="564" r:id="rId11"/>
    <p:sldId id="578" r:id="rId12"/>
    <p:sldId id="565" r:id="rId13"/>
    <p:sldId id="568" r:id="rId14"/>
    <p:sldId id="569" r:id="rId15"/>
    <p:sldId id="580" r:id="rId16"/>
    <p:sldId id="538" r:id="rId17"/>
    <p:sldId id="498" r:id="rId18"/>
    <p:sldId id="587" r:id="rId19"/>
    <p:sldId id="570" r:id="rId20"/>
    <p:sldId id="571" r:id="rId21"/>
    <p:sldId id="573" r:id="rId22"/>
    <p:sldId id="572" r:id="rId23"/>
    <p:sldId id="546" r:id="rId24"/>
    <p:sldId id="574" r:id="rId25"/>
    <p:sldId id="577" r:id="rId26"/>
    <p:sldId id="579" r:id="rId27"/>
    <p:sldId id="575" r:id="rId28"/>
    <p:sldId id="490" r:id="rId29"/>
    <p:sldId id="595" r:id="rId30"/>
    <p:sldId id="524" r:id="rId31"/>
    <p:sldId id="576" r:id="rId32"/>
    <p:sldId id="582" r:id="rId33"/>
    <p:sldId id="583" r:id="rId34"/>
    <p:sldId id="514" r:id="rId35"/>
    <p:sldId id="515" r:id="rId36"/>
    <p:sldId id="559" r:id="rId37"/>
    <p:sldId id="581" r:id="rId38"/>
    <p:sldId id="557" r:id="rId39"/>
    <p:sldId id="558" r:id="rId40"/>
    <p:sldId id="512" r:id="rId41"/>
    <p:sldId id="345" r:id="rId42"/>
    <p:sldId id="517" r:id="rId43"/>
    <p:sldId id="518" r:id="rId44"/>
    <p:sldId id="499" r:id="rId45"/>
    <p:sldId id="500" r:id="rId46"/>
    <p:sldId id="476" r:id="rId47"/>
    <p:sldId id="504" r:id="rId48"/>
    <p:sldId id="510" r:id="rId49"/>
    <p:sldId id="584" r:id="rId50"/>
    <p:sldId id="285" r:id="rId51"/>
    <p:sldId id="334" r:id="rId52"/>
    <p:sldId id="589" r:id="rId53"/>
    <p:sldId id="586" r:id="rId54"/>
    <p:sldId id="547" r:id="rId55"/>
    <p:sldId id="585" r:id="rId56"/>
    <p:sldId id="590" r:id="rId57"/>
    <p:sldId id="591" r:id="rId58"/>
    <p:sldId id="593" r:id="rId59"/>
    <p:sldId id="519" r:id="rId60"/>
    <p:sldId id="520" r:id="rId61"/>
    <p:sldId id="592" r:id="rId62"/>
    <p:sldId id="594" r:id="rId63"/>
    <p:sldId id="561" r:id="rId64"/>
    <p:sldId id="521" r:id="rId65"/>
    <p:sldId id="522" r:id="rId66"/>
    <p:sldId id="523" r:id="rId67"/>
    <p:sldId id="460" r:id="rId68"/>
    <p:sldId id="269"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D3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54" autoAdjust="0"/>
    <p:restoredTop sz="94650"/>
  </p:normalViewPr>
  <p:slideViewPr>
    <p:cSldViewPr>
      <p:cViewPr varScale="1">
        <p:scale>
          <a:sx n="81" d="100"/>
          <a:sy n="81" d="100"/>
        </p:scale>
        <p:origin x="540" y="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A279E2-D80B-49B2-BF07-717872A90995}" type="doc">
      <dgm:prSet loTypeId="urn:microsoft.com/office/officeart/2005/8/layout/hierarchy1" loCatId="hierarchy" qsTypeId="urn:microsoft.com/office/officeart/2005/8/quickstyle/simple2" qsCatId="simple" csTypeId="urn:microsoft.com/office/officeart/2005/8/colors/accent4_1" csCatId="accent4" phldr="1"/>
      <dgm:spPr/>
      <dgm:t>
        <a:bodyPr/>
        <a:lstStyle/>
        <a:p>
          <a:endParaRPr lang="en-US"/>
        </a:p>
      </dgm:t>
    </dgm:pt>
    <dgm:pt modelId="{C8DE67E2-908E-4F13-9A53-2478BBF3EB40}">
      <dgm:prSet/>
      <dgm:spPr>
        <a:solidFill>
          <a:schemeClr val="accent2">
            <a:lumMod val="20000"/>
            <a:lumOff val="80000"/>
            <a:alpha val="90000"/>
          </a:schemeClr>
        </a:solidFill>
      </dgm:spPr>
      <dgm:t>
        <a:bodyPr/>
        <a:lstStyle/>
        <a:p>
          <a:r>
            <a:rPr lang="lt-LT" baseline="0" dirty="0"/>
            <a:t>Kokius jausmus ( emocines išraiškas) jaučiu dažniausiai?</a:t>
          </a:r>
          <a:endParaRPr lang="en-US" dirty="0"/>
        </a:p>
      </dgm:t>
    </dgm:pt>
    <dgm:pt modelId="{82FB9592-30F6-4756-BC4D-8377A49C0ACB}" type="parTrans" cxnId="{3D12B3BE-0FA8-4E46-ACC1-41671F4F81D7}">
      <dgm:prSet/>
      <dgm:spPr/>
      <dgm:t>
        <a:bodyPr/>
        <a:lstStyle/>
        <a:p>
          <a:endParaRPr lang="en-US"/>
        </a:p>
      </dgm:t>
    </dgm:pt>
    <dgm:pt modelId="{DD0118F8-EDD3-461D-9319-02B9A2E21A9B}" type="sibTrans" cxnId="{3D12B3BE-0FA8-4E46-ACC1-41671F4F81D7}">
      <dgm:prSet/>
      <dgm:spPr/>
      <dgm:t>
        <a:bodyPr/>
        <a:lstStyle/>
        <a:p>
          <a:endParaRPr lang="en-US"/>
        </a:p>
      </dgm:t>
    </dgm:pt>
    <dgm:pt modelId="{9BA4D236-AD62-402D-B7DB-C7DE1676013C}">
      <dgm:prSet/>
      <dgm:spPr>
        <a:solidFill>
          <a:schemeClr val="accent6">
            <a:lumMod val="20000"/>
            <a:lumOff val="80000"/>
            <a:alpha val="90000"/>
          </a:schemeClr>
        </a:solidFill>
      </dgm:spPr>
      <dgm:t>
        <a:bodyPr/>
        <a:lstStyle/>
        <a:p>
          <a:r>
            <a:rPr lang="lt-LT" baseline="0" dirty="0"/>
            <a:t>Kaip jausmai ( emocinės išraiškos)  įtakoja mano santykius su aplinkiniais?</a:t>
          </a:r>
          <a:endParaRPr lang="en-US" dirty="0"/>
        </a:p>
      </dgm:t>
    </dgm:pt>
    <dgm:pt modelId="{01F4282A-3B7C-4521-9DD0-FAFA61385B72}" type="parTrans" cxnId="{A6CBA47C-3CE4-41ED-AC3D-4E5DDD07781E}">
      <dgm:prSet/>
      <dgm:spPr/>
      <dgm:t>
        <a:bodyPr/>
        <a:lstStyle/>
        <a:p>
          <a:endParaRPr lang="en-US"/>
        </a:p>
      </dgm:t>
    </dgm:pt>
    <dgm:pt modelId="{B91CAEFF-4931-4B2A-99E4-1F8A78551641}" type="sibTrans" cxnId="{A6CBA47C-3CE4-41ED-AC3D-4E5DDD07781E}">
      <dgm:prSet/>
      <dgm:spPr/>
      <dgm:t>
        <a:bodyPr/>
        <a:lstStyle/>
        <a:p>
          <a:endParaRPr lang="en-US"/>
        </a:p>
      </dgm:t>
    </dgm:pt>
    <dgm:pt modelId="{01C98662-2608-4A6D-B714-9E39D33FB38A}">
      <dgm:prSet/>
      <dgm:spPr>
        <a:solidFill>
          <a:schemeClr val="accent3">
            <a:lumMod val="20000"/>
            <a:lumOff val="80000"/>
            <a:alpha val="90000"/>
          </a:schemeClr>
        </a:solidFill>
      </dgm:spPr>
      <dgm:t>
        <a:bodyPr/>
        <a:lstStyle/>
        <a:p>
          <a:r>
            <a:rPr lang="lt-LT" baseline="0"/>
            <a:t>Kokius jausmus ( emocines išraiškas) norėčiau leisti sau jausti dažniau ?</a:t>
          </a:r>
          <a:endParaRPr lang="en-US"/>
        </a:p>
      </dgm:t>
    </dgm:pt>
    <dgm:pt modelId="{E919842B-D050-4A1F-8E9E-AE198C3E7BC6}" type="parTrans" cxnId="{51B97970-5DEF-4A5D-BAF8-0A13E393F8C1}">
      <dgm:prSet/>
      <dgm:spPr/>
      <dgm:t>
        <a:bodyPr/>
        <a:lstStyle/>
        <a:p>
          <a:endParaRPr lang="en-US"/>
        </a:p>
      </dgm:t>
    </dgm:pt>
    <dgm:pt modelId="{263F1F9F-1DCC-4664-816A-B08F332425A1}" type="sibTrans" cxnId="{51B97970-5DEF-4A5D-BAF8-0A13E393F8C1}">
      <dgm:prSet/>
      <dgm:spPr/>
      <dgm:t>
        <a:bodyPr/>
        <a:lstStyle/>
        <a:p>
          <a:endParaRPr lang="en-US"/>
        </a:p>
      </dgm:t>
    </dgm:pt>
    <dgm:pt modelId="{A0D7E71F-E29A-EF4D-82E8-9342B755597F}" type="pres">
      <dgm:prSet presAssocID="{7FA279E2-D80B-49B2-BF07-717872A90995}" presName="hierChild1" presStyleCnt="0">
        <dgm:presLayoutVars>
          <dgm:chPref val="1"/>
          <dgm:dir/>
          <dgm:animOne val="branch"/>
          <dgm:animLvl val="lvl"/>
          <dgm:resizeHandles/>
        </dgm:presLayoutVars>
      </dgm:prSet>
      <dgm:spPr/>
      <dgm:t>
        <a:bodyPr/>
        <a:lstStyle/>
        <a:p>
          <a:endParaRPr lang="en-US"/>
        </a:p>
      </dgm:t>
    </dgm:pt>
    <dgm:pt modelId="{EAE2F296-9D9B-504E-BCD0-36BF6E885B0B}" type="pres">
      <dgm:prSet presAssocID="{C8DE67E2-908E-4F13-9A53-2478BBF3EB40}" presName="hierRoot1" presStyleCnt="0"/>
      <dgm:spPr/>
    </dgm:pt>
    <dgm:pt modelId="{E07C3FB1-9FAC-E242-B4FB-97D26617D3C1}" type="pres">
      <dgm:prSet presAssocID="{C8DE67E2-908E-4F13-9A53-2478BBF3EB40}" presName="composite" presStyleCnt="0"/>
      <dgm:spPr/>
    </dgm:pt>
    <dgm:pt modelId="{5E39D713-BBAC-CE44-BD30-63ED20310BF0}" type="pres">
      <dgm:prSet presAssocID="{C8DE67E2-908E-4F13-9A53-2478BBF3EB40}" presName="background" presStyleLbl="node0" presStyleIdx="0" presStyleCnt="3"/>
      <dgm:spPr/>
    </dgm:pt>
    <dgm:pt modelId="{7AD786DF-1165-FE48-8DAB-BE427F9F2B64}" type="pres">
      <dgm:prSet presAssocID="{C8DE67E2-908E-4F13-9A53-2478BBF3EB40}" presName="text" presStyleLbl="fgAcc0" presStyleIdx="0" presStyleCnt="3" custScaleX="112144">
        <dgm:presLayoutVars>
          <dgm:chPref val="3"/>
        </dgm:presLayoutVars>
      </dgm:prSet>
      <dgm:spPr/>
      <dgm:t>
        <a:bodyPr/>
        <a:lstStyle/>
        <a:p>
          <a:endParaRPr lang="en-US"/>
        </a:p>
      </dgm:t>
    </dgm:pt>
    <dgm:pt modelId="{890FF0F6-C933-8543-B123-FD53AE5B2E6D}" type="pres">
      <dgm:prSet presAssocID="{C8DE67E2-908E-4F13-9A53-2478BBF3EB40}" presName="hierChild2" presStyleCnt="0"/>
      <dgm:spPr/>
    </dgm:pt>
    <dgm:pt modelId="{BD32FB88-2E68-3044-9970-AD7CC9E5D6A2}" type="pres">
      <dgm:prSet presAssocID="{9BA4D236-AD62-402D-B7DB-C7DE1676013C}" presName="hierRoot1" presStyleCnt="0"/>
      <dgm:spPr/>
    </dgm:pt>
    <dgm:pt modelId="{C613752C-07C0-9449-969E-DAD5413F9D53}" type="pres">
      <dgm:prSet presAssocID="{9BA4D236-AD62-402D-B7DB-C7DE1676013C}" presName="composite" presStyleCnt="0"/>
      <dgm:spPr/>
    </dgm:pt>
    <dgm:pt modelId="{774AC2FF-C3F9-1347-9DA1-C8A5C23C1C0D}" type="pres">
      <dgm:prSet presAssocID="{9BA4D236-AD62-402D-B7DB-C7DE1676013C}" presName="background" presStyleLbl="node0" presStyleIdx="1" presStyleCnt="3"/>
      <dgm:spPr/>
    </dgm:pt>
    <dgm:pt modelId="{2A843375-55E0-434E-A0C2-2E77253F5EDE}" type="pres">
      <dgm:prSet presAssocID="{9BA4D236-AD62-402D-B7DB-C7DE1676013C}" presName="text" presStyleLbl="fgAcc0" presStyleIdx="1" presStyleCnt="3" custScaleX="108564">
        <dgm:presLayoutVars>
          <dgm:chPref val="3"/>
        </dgm:presLayoutVars>
      </dgm:prSet>
      <dgm:spPr/>
      <dgm:t>
        <a:bodyPr/>
        <a:lstStyle/>
        <a:p>
          <a:endParaRPr lang="en-US"/>
        </a:p>
      </dgm:t>
    </dgm:pt>
    <dgm:pt modelId="{2AC0C6B3-80F8-E949-A9A1-9C3C2E2C7D14}" type="pres">
      <dgm:prSet presAssocID="{9BA4D236-AD62-402D-B7DB-C7DE1676013C}" presName="hierChild2" presStyleCnt="0"/>
      <dgm:spPr/>
    </dgm:pt>
    <dgm:pt modelId="{FEF9282E-2F04-874F-BC08-BE9D6052374F}" type="pres">
      <dgm:prSet presAssocID="{01C98662-2608-4A6D-B714-9E39D33FB38A}" presName="hierRoot1" presStyleCnt="0"/>
      <dgm:spPr/>
    </dgm:pt>
    <dgm:pt modelId="{56A68748-BD67-5A43-9240-84D2A58900FF}" type="pres">
      <dgm:prSet presAssocID="{01C98662-2608-4A6D-B714-9E39D33FB38A}" presName="composite" presStyleCnt="0"/>
      <dgm:spPr/>
    </dgm:pt>
    <dgm:pt modelId="{4543B29E-8F62-EF4F-A7EB-F6F6ED879178}" type="pres">
      <dgm:prSet presAssocID="{01C98662-2608-4A6D-B714-9E39D33FB38A}" presName="background" presStyleLbl="node0" presStyleIdx="2" presStyleCnt="3"/>
      <dgm:spPr/>
    </dgm:pt>
    <dgm:pt modelId="{16637D0F-CA3B-9443-B977-5A1CF801D6F1}" type="pres">
      <dgm:prSet presAssocID="{01C98662-2608-4A6D-B714-9E39D33FB38A}" presName="text" presStyleLbl="fgAcc0" presStyleIdx="2" presStyleCnt="3">
        <dgm:presLayoutVars>
          <dgm:chPref val="3"/>
        </dgm:presLayoutVars>
      </dgm:prSet>
      <dgm:spPr/>
      <dgm:t>
        <a:bodyPr/>
        <a:lstStyle/>
        <a:p>
          <a:endParaRPr lang="en-US"/>
        </a:p>
      </dgm:t>
    </dgm:pt>
    <dgm:pt modelId="{4399FADB-1680-DD4B-997F-15AB7FEB55E5}" type="pres">
      <dgm:prSet presAssocID="{01C98662-2608-4A6D-B714-9E39D33FB38A}" presName="hierChild2" presStyleCnt="0"/>
      <dgm:spPr/>
    </dgm:pt>
  </dgm:ptLst>
  <dgm:cxnLst>
    <dgm:cxn modelId="{51B97970-5DEF-4A5D-BAF8-0A13E393F8C1}" srcId="{7FA279E2-D80B-49B2-BF07-717872A90995}" destId="{01C98662-2608-4A6D-B714-9E39D33FB38A}" srcOrd="2" destOrd="0" parTransId="{E919842B-D050-4A1F-8E9E-AE198C3E7BC6}" sibTransId="{263F1F9F-1DCC-4664-816A-B08F332425A1}"/>
    <dgm:cxn modelId="{A6CBA47C-3CE4-41ED-AC3D-4E5DDD07781E}" srcId="{7FA279E2-D80B-49B2-BF07-717872A90995}" destId="{9BA4D236-AD62-402D-B7DB-C7DE1676013C}" srcOrd="1" destOrd="0" parTransId="{01F4282A-3B7C-4521-9DD0-FAFA61385B72}" sibTransId="{B91CAEFF-4931-4B2A-99E4-1F8A78551641}"/>
    <dgm:cxn modelId="{4774307D-EE2C-B549-A254-1930AF569D6D}" type="presOf" srcId="{9BA4D236-AD62-402D-B7DB-C7DE1676013C}" destId="{2A843375-55E0-434E-A0C2-2E77253F5EDE}" srcOrd="0" destOrd="0" presId="urn:microsoft.com/office/officeart/2005/8/layout/hierarchy1"/>
    <dgm:cxn modelId="{91C1E2FA-C4AB-364D-A77C-75FCE6665D32}" type="presOf" srcId="{C8DE67E2-908E-4F13-9A53-2478BBF3EB40}" destId="{7AD786DF-1165-FE48-8DAB-BE427F9F2B64}" srcOrd="0" destOrd="0" presId="urn:microsoft.com/office/officeart/2005/8/layout/hierarchy1"/>
    <dgm:cxn modelId="{6FE730CA-46E8-5D49-B4F3-56BFB12BB7E0}" type="presOf" srcId="{7FA279E2-D80B-49B2-BF07-717872A90995}" destId="{A0D7E71F-E29A-EF4D-82E8-9342B755597F}" srcOrd="0" destOrd="0" presId="urn:microsoft.com/office/officeart/2005/8/layout/hierarchy1"/>
    <dgm:cxn modelId="{3D12B3BE-0FA8-4E46-ACC1-41671F4F81D7}" srcId="{7FA279E2-D80B-49B2-BF07-717872A90995}" destId="{C8DE67E2-908E-4F13-9A53-2478BBF3EB40}" srcOrd="0" destOrd="0" parTransId="{82FB9592-30F6-4756-BC4D-8377A49C0ACB}" sibTransId="{DD0118F8-EDD3-461D-9319-02B9A2E21A9B}"/>
    <dgm:cxn modelId="{462BA940-745B-3F48-AF8C-A622AD891905}" type="presOf" srcId="{01C98662-2608-4A6D-B714-9E39D33FB38A}" destId="{16637D0F-CA3B-9443-B977-5A1CF801D6F1}" srcOrd="0" destOrd="0" presId="urn:microsoft.com/office/officeart/2005/8/layout/hierarchy1"/>
    <dgm:cxn modelId="{403C7251-434F-D542-B3E9-634E5235036D}" type="presParOf" srcId="{A0D7E71F-E29A-EF4D-82E8-9342B755597F}" destId="{EAE2F296-9D9B-504E-BCD0-36BF6E885B0B}" srcOrd="0" destOrd="0" presId="urn:microsoft.com/office/officeart/2005/8/layout/hierarchy1"/>
    <dgm:cxn modelId="{8A23AFC3-EAA8-364E-94DC-042110565307}" type="presParOf" srcId="{EAE2F296-9D9B-504E-BCD0-36BF6E885B0B}" destId="{E07C3FB1-9FAC-E242-B4FB-97D26617D3C1}" srcOrd="0" destOrd="0" presId="urn:microsoft.com/office/officeart/2005/8/layout/hierarchy1"/>
    <dgm:cxn modelId="{C037F8A2-E88E-CD48-8CE2-1DE331BA8E80}" type="presParOf" srcId="{E07C3FB1-9FAC-E242-B4FB-97D26617D3C1}" destId="{5E39D713-BBAC-CE44-BD30-63ED20310BF0}" srcOrd="0" destOrd="0" presId="urn:microsoft.com/office/officeart/2005/8/layout/hierarchy1"/>
    <dgm:cxn modelId="{3E929F24-C27E-1544-9285-929798AE5EEB}" type="presParOf" srcId="{E07C3FB1-9FAC-E242-B4FB-97D26617D3C1}" destId="{7AD786DF-1165-FE48-8DAB-BE427F9F2B64}" srcOrd="1" destOrd="0" presId="urn:microsoft.com/office/officeart/2005/8/layout/hierarchy1"/>
    <dgm:cxn modelId="{ADCF9E33-2D98-0445-A6BA-FD29B84011E0}" type="presParOf" srcId="{EAE2F296-9D9B-504E-BCD0-36BF6E885B0B}" destId="{890FF0F6-C933-8543-B123-FD53AE5B2E6D}" srcOrd="1" destOrd="0" presId="urn:microsoft.com/office/officeart/2005/8/layout/hierarchy1"/>
    <dgm:cxn modelId="{D0592393-E58E-CA44-BA72-BD609A0A66FF}" type="presParOf" srcId="{A0D7E71F-E29A-EF4D-82E8-9342B755597F}" destId="{BD32FB88-2E68-3044-9970-AD7CC9E5D6A2}" srcOrd="1" destOrd="0" presId="urn:microsoft.com/office/officeart/2005/8/layout/hierarchy1"/>
    <dgm:cxn modelId="{32D44F50-0B53-F34D-875F-2D444F5EFE02}" type="presParOf" srcId="{BD32FB88-2E68-3044-9970-AD7CC9E5D6A2}" destId="{C613752C-07C0-9449-969E-DAD5413F9D53}" srcOrd="0" destOrd="0" presId="urn:microsoft.com/office/officeart/2005/8/layout/hierarchy1"/>
    <dgm:cxn modelId="{68C5555F-933F-BA47-B2F5-926CB2A5FE54}" type="presParOf" srcId="{C613752C-07C0-9449-969E-DAD5413F9D53}" destId="{774AC2FF-C3F9-1347-9DA1-C8A5C23C1C0D}" srcOrd="0" destOrd="0" presId="urn:microsoft.com/office/officeart/2005/8/layout/hierarchy1"/>
    <dgm:cxn modelId="{4DA1183F-450A-9248-BDCB-400924307B98}" type="presParOf" srcId="{C613752C-07C0-9449-969E-DAD5413F9D53}" destId="{2A843375-55E0-434E-A0C2-2E77253F5EDE}" srcOrd="1" destOrd="0" presId="urn:microsoft.com/office/officeart/2005/8/layout/hierarchy1"/>
    <dgm:cxn modelId="{E8E9F4D4-1D53-194B-8555-15A53BA53D2C}" type="presParOf" srcId="{BD32FB88-2E68-3044-9970-AD7CC9E5D6A2}" destId="{2AC0C6B3-80F8-E949-A9A1-9C3C2E2C7D14}" srcOrd="1" destOrd="0" presId="urn:microsoft.com/office/officeart/2005/8/layout/hierarchy1"/>
    <dgm:cxn modelId="{F24319E3-5128-6C44-89E6-0963BCD91803}" type="presParOf" srcId="{A0D7E71F-E29A-EF4D-82E8-9342B755597F}" destId="{FEF9282E-2F04-874F-BC08-BE9D6052374F}" srcOrd="2" destOrd="0" presId="urn:microsoft.com/office/officeart/2005/8/layout/hierarchy1"/>
    <dgm:cxn modelId="{BDBA7C65-BA4A-264E-A933-2197083BB5CB}" type="presParOf" srcId="{FEF9282E-2F04-874F-BC08-BE9D6052374F}" destId="{56A68748-BD67-5A43-9240-84D2A58900FF}" srcOrd="0" destOrd="0" presId="urn:microsoft.com/office/officeart/2005/8/layout/hierarchy1"/>
    <dgm:cxn modelId="{E542082B-57D2-ED4F-AC98-AFC132D271E5}" type="presParOf" srcId="{56A68748-BD67-5A43-9240-84D2A58900FF}" destId="{4543B29E-8F62-EF4F-A7EB-F6F6ED879178}" srcOrd="0" destOrd="0" presId="urn:microsoft.com/office/officeart/2005/8/layout/hierarchy1"/>
    <dgm:cxn modelId="{7ABBB1F9-9A65-534E-BF13-A4E62B5D9D37}" type="presParOf" srcId="{56A68748-BD67-5A43-9240-84D2A58900FF}" destId="{16637D0F-CA3B-9443-B977-5A1CF801D6F1}" srcOrd="1" destOrd="0" presId="urn:microsoft.com/office/officeart/2005/8/layout/hierarchy1"/>
    <dgm:cxn modelId="{FEEC978A-2C08-0B4C-8B98-99BAD7CE5705}" type="presParOf" srcId="{FEF9282E-2F04-874F-BC08-BE9D6052374F}" destId="{4399FADB-1680-DD4B-997F-15AB7FEB55E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D3E491-4832-48A5-A007-E997BFC97BAE}" type="doc">
      <dgm:prSet loTypeId="urn:microsoft.com/office/officeart/2005/8/layout/default" loCatId="list" qsTypeId="urn:microsoft.com/office/officeart/2005/8/quickstyle/simple2" qsCatId="simple" csTypeId="urn:microsoft.com/office/officeart/2005/8/colors/accent1_2" csCatId="accent1"/>
      <dgm:spPr/>
      <dgm:t>
        <a:bodyPr/>
        <a:lstStyle/>
        <a:p>
          <a:endParaRPr lang="en-US"/>
        </a:p>
      </dgm:t>
    </dgm:pt>
    <dgm:pt modelId="{D599E605-AB34-4D67-A164-E1FD7E0E27BF}">
      <dgm:prSet/>
      <dgm:spPr/>
      <dgm:t>
        <a:bodyPr/>
        <a:lstStyle/>
        <a:p>
          <a:r>
            <a:rPr lang="lt-LT" baseline="0" dirty="0">
              <a:solidFill>
                <a:srgbClr val="00B0F0"/>
              </a:solidFill>
            </a:rPr>
            <a:t>Džiaugsmas: dėkingumas, susižavėjimas, pasitikėjimas</a:t>
          </a:r>
          <a:endParaRPr lang="en-US" dirty="0">
            <a:solidFill>
              <a:srgbClr val="00B0F0"/>
            </a:solidFill>
          </a:endParaRPr>
        </a:p>
      </dgm:t>
    </dgm:pt>
    <dgm:pt modelId="{8EA6085F-31D9-4734-9256-907ECC820BF1}" type="parTrans" cxnId="{3E529956-8D48-4AFD-85A1-70A38FBB88BC}">
      <dgm:prSet/>
      <dgm:spPr/>
      <dgm:t>
        <a:bodyPr/>
        <a:lstStyle/>
        <a:p>
          <a:endParaRPr lang="en-US"/>
        </a:p>
      </dgm:t>
    </dgm:pt>
    <dgm:pt modelId="{01C63A02-D0D8-42E6-A778-9E9D5575D444}" type="sibTrans" cxnId="{3E529956-8D48-4AFD-85A1-70A38FBB88BC}">
      <dgm:prSet/>
      <dgm:spPr/>
      <dgm:t>
        <a:bodyPr/>
        <a:lstStyle/>
        <a:p>
          <a:endParaRPr lang="en-US"/>
        </a:p>
      </dgm:t>
    </dgm:pt>
    <dgm:pt modelId="{3DF19528-D246-4985-AC9F-DC6B2682465A}">
      <dgm:prSet/>
      <dgm:spPr/>
      <dgm:t>
        <a:bodyPr/>
        <a:lstStyle/>
        <a:p>
          <a:r>
            <a:rPr lang="lt-LT" baseline="0" dirty="0">
              <a:solidFill>
                <a:srgbClr val="00B0F0"/>
              </a:solidFill>
            </a:rPr>
            <a:t>Liūdesys: nusivylimas, praradimas, susigraudinimas, pesimizmas</a:t>
          </a:r>
          <a:endParaRPr lang="en-US" dirty="0">
            <a:solidFill>
              <a:srgbClr val="00B0F0"/>
            </a:solidFill>
          </a:endParaRPr>
        </a:p>
      </dgm:t>
    </dgm:pt>
    <dgm:pt modelId="{5E7FB0D7-BE19-48DE-9B01-F259EB68FEA5}" type="parTrans" cxnId="{183E5278-23FD-41AB-AF8C-16FCA0DA45A7}">
      <dgm:prSet/>
      <dgm:spPr/>
      <dgm:t>
        <a:bodyPr/>
        <a:lstStyle/>
        <a:p>
          <a:endParaRPr lang="en-US"/>
        </a:p>
      </dgm:t>
    </dgm:pt>
    <dgm:pt modelId="{394FFD27-654A-4DEE-B745-606E6C3292FE}" type="sibTrans" cxnId="{183E5278-23FD-41AB-AF8C-16FCA0DA45A7}">
      <dgm:prSet/>
      <dgm:spPr/>
      <dgm:t>
        <a:bodyPr/>
        <a:lstStyle/>
        <a:p>
          <a:endParaRPr lang="en-US"/>
        </a:p>
      </dgm:t>
    </dgm:pt>
    <dgm:pt modelId="{986E4A52-17D3-49E6-A296-B3C6161C93B3}">
      <dgm:prSet/>
      <dgm:spPr/>
      <dgm:t>
        <a:bodyPr/>
        <a:lstStyle/>
        <a:p>
          <a:r>
            <a:rPr lang="lt-LT" baseline="0" dirty="0">
              <a:solidFill>
                <a:srgbClr val="00B0F0"/>
              </a:solidFill>
            </a:rPr>
            <a:t>Pyktis: nuoskauda, susierzinimas, sudirgimas, pažeidžiamumas</a:t>
          </a:r>
          <a:endParaRPr lang="en-US" dirty="0">
            <a:solidFill>
              <a:srgbClr val="00B0F0"/>
            </a:solidFill>
          </a:endParaRPr>
        </a:p>
      </dgm:t>
    </dgm:pt>
    <dgm:pt modelId="{04E89637-8156-4491-ABC8-E70285DD33C7}" type="parTrans" cxnId="{115F2CB4-864C-42F9-AA3E-06BACD8061B8}">
      <dgm:prSet/>
      <dgm:spPr/>
      <dgm:t>
        <a:bodyPr/>
        <a:lstStyle/>
        <a:p>
          <a:endParaRPr lang="en-US"/>
        </a:p>
      </dgm:t>
    </dgm:pt>
    <dgm:pt modelId="{D5D65D9E-7635-4DD2-B63D-F42F69096DFD}" type="sibTrans" cxnId="{115F2CB4-864C-42F9-AA3E-06BACD8061B8}">
      <dgm:prSet/>
      <dgm:spPr/>
      <dgm:t>
        <a:bodyPr/>
        <a:lstStyle/>
        <a:p>
          <a:endParaRPr lang="en-US"/>
        </a:p>
      </dgm:t>
    </dgm:pt>
    <dgm:pt modelId="{79CCDEE7-8226-4B26-B3E2-837710A4B0AC}">
      <dgm:prSet/>
      <dgm:spPr/>
      <dgm:t>
        <a:bodyPr/>
        <a:lstStyle/>
        <a:p>
          <a:r>
            <a:rPr lang="lt-LT" baseline="0" dirty="0">
              <a:solidFill>
                <a:srgbClr val="00B0F0"/>
              </a:solidFill>
            </a:rPr>
            <a:t>Nerimas: baimė, skeptiškumas, sumišimas, susijaudinimas</a:t>
          </a:r>
          <a:endParaRPr lang="en-US" dirty="0">
            <a:solidFill>
              <a:srgbClr val="00B0F0"/>
            </a:solidFill>
          </a:endParaRPr>
        </a:p>
      </dgm:t>
    </dgm:pt>
    <dgm:pt modelId="{E58E1DC5-B3E4-4DE8-B86C-725E5CDB3669}" type="parTrans" cxnId="{13E566E0-E5A3-4492-9544-C04FCC3135C3}">
      <dgm:prSet/>
      <dgm:spPr/>
      <dgm:t>
        <a:bodyPr/>
        <a:lstStyle/>
        <a:p>
          <a:endParaRPr lang="en-US"/>
        </a:p>
      </dgm:t>
    </dgm:pt>
    <dgm:pt modelId="{92E996E5-48E1-4206-8EF5-4BD71ED0C725}" type="sibTrans" cxnId="{13E566E0-E5A3-4492-9544-C04FCC3135C3}">
      <dgm:prSet/>
      <dgm:spPr/>
      <dgm:t>
        <a:bodyPr/>
        <a:lstStyle/>
        <a:p>
          <a:endParaRPr lang="en-US"/>
        </a:p>
      </dgm:t>
    </dgm:pt>
    <dgm:pt modelId="{9DAC9397-E144-40D7-BDB1-1301719735F1}">
      <dgm:prSet/>
      <dgm:spPr/>
      <dgm:t>
        <a:bodyPr/>
        <a:lstStyle/>
        <a:p>
          <a:r>
            <a:rPr lang="lt-LT" baseline="0" dirty="0">
              <a:solidFill>
                <a:srgbClr val="00B0F0"/>
              </a:solidFill>
            </a:rPr>
            <a:t>Įsižeidimas: vienatvė, išdavystė, aukos būsena, pavydas. </a:t>
          </a:r>
          <a:endParaRPr lang="en-US" dirty="0">
            <a:solidFill>
              <a:srgbClr val="00B0F0"/>
            </a:solidFill>
          </a:endParaRPr>
        </a:p>
      </dgm:t>
    </dgm:pt>
    <dgm:pt modelId="{3A65CF59-7A02-4E3C-8DA1-6A6C1612F786}" type="parTrans" cxnId="{2B343CC6-62C0-4225-B702-2790565E678D}">
      <dgm:prSet/>
      <dgm:spPr/>
      <dgm:t>
        <a:bodyPr/>
        <a:lstStyle/>
        <a:p>
          <a:endParaRPr lang="en-US"/>
        </a:p>
      </dgm:t>
    </dgm:pt>
    <dgm:pt modelId="{38FCE079-9210-4A3A-8949-DDAAC27E7714}" type="sibTrans" cxnId="{2B343CC6-62C0-4225-B702-2790565E678D}">
      <dgm:prSet/>
      <dgm:spPr/>
      <dgm:t>
        <a:bodyPr/>
        <a:lstStyle/>
        <a:p>
          <a:endParaRPr lang="en-US"/>
        </a:p>
      </dgm:t>
    </dgm:pt>
    <dgm:pt modelId="{E389265A-B7FC-7F45-BD10-21F5244C065D}" type="pres">
      <dgm:prSet presAssocID="{6CD3E491-4832-48A5-A007-E997BFC97BAE}" presName="diagram" presStyleCnt="0">
        <dgm:presLayoutVars>
          <dgm:dir/>
          <dgm:resizeHandles val="exact"/>
        </dgm:presLayoutVars>
      </dgm:prSet>
      <dgm:spPr/>
      <dgm:t>
        <a:bodyPr/>
        <a:lstStyle/>
        <a:p>
          <a:endParaRPr lang="en-US"/>
        </a:p>
      </dgm:t>
    </dgm:pt>
    <dgm:pt modelId="{B868513F-D8B6-294C-8C5B-3ACD9EEF61D8}" type="pres">
      <dgm:prSet presAssocID="{D599E605-AB34-4D67-A164-E1FD7E0E27BF}" presName="node" presStyleLbl="node1" presStyleIdx="0" presStyleCnt="5">
        <dgm:presLayoutVars>
          <dgm:bulletEnabled val="1"/>
        </dgm:presLayoutVars>
      </dgm:prSet>
      <dgm:spPr/>
      <dgm:t>
        <a:bodyPr/>
        <a:lstStyle/>
        <a:p>
          <a:endParaRPr lang="en-US"/>
        </a:p>
      </dgm:t>
    </dgm:pt>
    <dgm:pt modelId="{B96862E8-9B0D-6A43-B2A9-DBDDF3C3B38D}" type="pres">
      <dgm:prSet presAssocID="{01C63A02-D0D8-42E6-A778-9E9D5575D444}" presName="sibTrans" presStyleCnt="0"/>
      <dgm:spPr/>
    </dgm:pt>
    <dgm:pt modelId="{B4F700E5-D9E6-7542-B58E-E6F7B48E0387}" type="pres">
      <dgm:prSet presAssocID="{3DF19528-D246-4985-AC9F-DC6B2682465A}" presName="node" presStyleLbl="node1" presStyleIdx="1" presStyleCnt="5">
        <dgm:presLayoutVars>
          <dgm:bulletEnabled val="1"/>
        </dgm:presLayoutVars>
      </dgm:prSet>
      <dgm:spPr/>
      <dgm:t>
        <a:bodyPr/>
        <a:lstStyle/>
        <a:p>
          <a:endParaRPr lang="en-US"/>
        </a:p>
      </dgm:t>
    </dgm:pt>
    <dgm:pt modelId="{9F7EEBE8-07CD-5B49-908C-7ADA19EDFD5A}" type="pres">
      <dgm:prSet presAssocID="{394FFD27-654A-4DEE-B745-606E6C3292FE}" presName="sibTrans" presStyleCnt="0"/>
      <dgm:spPr/>
    </dgm:pt>
    <dgm:pt modelId="{AEF17E39-3B33-1C42-A97E-F897035301EE}" type="pres">
      <dgm:prSet presAssocID="{986E4A52-17D3-49E6-A296-B3C6161C93B3}" presName="node" presStyleLbl="node1" presStyleIdx="2" presStyleCnt="5" custLinFactNeighborX="-3697" custLinFactNeighborY="1420">
        <dgm:presLayoutVars>
          <dgm:bulletEnabled val="1"/>
        </dgm:presLayoutVars>
      </dgm:prSet>
      <dgm:spPr/>
      <dgm:t>
        <a:bodyPr/>
        <a:lstStyle/>
        <a:p>
          <a:endParaRPr lang="en-US"/>
        </a:p>
      </dgm:t>
    </dgm:pt>
    <dgm:pt modelId="{8553C43C-DE85-4A46-92D3-D4C7FC2EE3FF}" type="pres">
      <dgm:prSet presAssocID="{D5D65D9E-7635-4DD2-B63D-F42F69096DFD}" presName="sibTrans" presStyleCnt="0"/>
      <dgm:spPr/>
    </dgm:pt>
    <dgm:pt modelId="{EE3E1F15-5FEF-E345-A8AE-7DBAD87180E9}" type="pres">
      <dgm:prSet presAssocID="{79CCDEE7-8226-4B26-B3E2-837710A4B0AC}" presName="node" presStyleLbl="node1" presStyleIdx="3" presStyleCnt="5">
        <dgm:presLayoutVars>
          <dgm:bulletEnabled val="1"/>
        </dgm:presLayoutVars>
      </dgm:prSet>
      <dgm:spPr/>
      <dgm:t>
        <a:bodyPr/>
        <a:lstStyle/>
        <a:p>
          <a:endParaRPr lang="en-US"/>
        </a:p>
      </dgm:t>
    </dgm:pt>
    <dgm:pt modelId="{B159F51B-918A-8A4C-9D48-3230215AF3AD}" type="pres">
      <dgm:prSet presAssocID="{92E996E5-48E1-4206-8EF5-4BD71ED0C725}" presName="sibTrans" presStyleCnt="0"/>
      <dgm:spPr/>
    </dgm:pt>
    <dgm:pt modelId="{0A629C16-7B2E-F445-902D-B98632911698}" type="pres">
      <dgm:prSet presAssocID="{9DAC9397-E144-40D7-BDB1-1301719735F1}" presName="node" presStyleLbl="node1" presStyleIdx="4" presStyleCnt="5">
        <dgm:presLayoutVars>
          <dgm:bulletEnabled val="1"/>
        </dgm:presLayoutVars>
      </dgm:prSet>
      <dgm:spPr/>
      <dgm:t>
        <a:bodyPr/>
        <a:lstStyle/>
        <a:p>
          <a:endParaRPr lang="en-US"/>
        </a:p>
      </dgm:t>
    </dgm:pt>
  </dgm:ptLst>
  <dgm:cxnLst>
    <dgm:cxn modelId="{183E5278-23FD-41AB-AF8C-16FCA0DA45A7}" srcId="{6CD3E491-4832-48A5-A007-E997BFC97BAE}" destId="{3DF19528-D246-4985-AC9F-DC6B2682465A}" srcOrd="1" destOrd="0" parTransId="{5E7FB0D7-BE19-48DE-9B01-F259EB68FEA5}" sibTransId="{394FFD27-654A-4DEE-B745-606E6C3292FE}"/>
    <dgm:cxn modelId="{3E529956-8D48-4AFD-85A1-70A38FBB88BC}" srcId="{6CD3E491-4832-48A5-A007-E997BFC97BAE}" destId="{D599E605-AB34-4D67-A164-E1FD7E0E27BF}" srcOrd="0" destOrd="0" parTransId="{8EA6085F-31D9-4734-9256-907ECC820BF1}" sibTransId="{01C63A02-D0D8-42E6-A778-9E9D5575D444}"/>
    <dgm:cxn modelId="{115F2CB4-864C-42F9-AA3E-06BACD8061B8}" srcId="{6CD3E491-4832-48A5-A007-E997BFC97BAE}" destId="{986E4A52-17D3-49E6-A296-B3C6161C93B3}" srcOrd="2" destOrd="0" parTransId="{04E89637-8156-4491-ABC8-E70285DD33C7}" sibTransId="{D5D65D9E-7635-4DD2-B63D-F42F69096DFD}"/>
    <dgm:cxn modelId="{F9082BB1-29BD-BB40-8777-2FEE600E1A5B}" type="presOf" srcId="{9DAC9397-E144-40D7-BDB1-1301719735F1}" destId="{0A629C16-7B2E-F445-902D-B98632911698}" srcOrd="0" destOrd="0" presId="urn:microsoft.com/office/officeart/2005/8/layout/default"/>
    <dgm:cxn modelId="{78489664-1072-564D-A0F3-C3423208A0AE}" type="presOf" srcId="{D599E605-AB34-4D67-A164-E1FD7E0E27BF}" destId="{B868513F-D8B6-294C-8C5B-3ACD9EEF61D8}" srcOrd="0" destOrd="0" presId="urn:microsoft.com/office/officeart/2005/8/layout/default"/>
    <dgm:cxn modelId="{22E03BD0-D507-9644-A3C5-9C4B6C75BF45}" type="presOf" srcId="{986E4A52-17D3-49E6-A296-B3C6161C93B3}" destId="{AEF17E39-3B33-1C42-A97E-F897035301EE}" srcOrd="0" destOrd="0" presId="urn:microsoft.com/office/officeart/2005/8/layout/default"/>
    <dgm:cxn modelId="{8F04FC55-C792-2847-A6DE-B283DB5885B9}" type="presOf" srcId="{3DF19528-D246-4985-AC9F-DC6B2682465A}" destId="{B4F700E5-D9E6-7542-B58E-E6F7B48E0387}" srcOrd="0" destOrd="0" presId="urn:microsoft.com/office/officeart/2005/8/layout/default"/>
    <dgm:cxn modelId="{13E566E0-E5A3-4492-9544-C04FCC3135C3}" srcId="{6CD3E491-4832-48A5-A007-E997BFC97BAE}" destId="{79CCDEE7-8226-4B26-B3E2-837710A4B0AC}" srcOrd="3" destOrd="0" parTransId="{E58E1DC5-B3E4-4DE8-B86C-725E5CDB3669}" sibTransId="{92E996E5-48E1-4206-8EF5-4BD71ED0C725}"/>
    <dgm:cxn modelId="{B1AFE4EA-F5BD-2543-9FCD-46D9A19F89AE}" type="presOf" srcId="{79CCDEE7-8226-4B26-B3E2-837710A4B0AC}" destId="{EE3E1F15-5FEF-E345-A8AE-7DBAD87180E9}" srcOrd="0" destOrd="0" presId="urn:microsoft.com/office/officeart/2005/8/layout/default"/>
    <dgm:cxn modelId="{31FFD9A3-A669-3F40-86E0-BF27C744D553}" type="presOf" srcId="{6CD3E491-4832-48A5-A007-E997BFC97BAE}" destId="{E389265A-B7FC-7F45-BD10-21F5244C065D}" srcOrd="0" destOrd="0" presId="urn:microsoft.com/office/officeart/2005/8/layout/default"/>
    <dgm:cxn modelId="{2B343CC6-62C0-4225-B702-2790565E678D}" srcId="{6CD3E491-4832-48A5-A007-E997BFC97BAE}" destId="{9DAC9397-E144-40D7-BDB1-1301719735F1}" srcOrd="4" destOrd="0" parTransId="{3A65CF59-7A02-4E3C-8DA1-6A6C1612F786}" sibTransId="{38FCE079-9210-4A3A-8949-DDAAC27E7714}"/>
    <dgm:cxn modelId="{CEFDEAB7-0C4D-9E4E-B6B9-8D976422E4F8}" type="presParOf" srcId="{E389265A-B7FC-7F45-BD10-21F5244C065D}" destId="{B868513F-D8B6-294C-8C5B-3ACD9EEF61D8}" srcOrd="0" destOrd="0" presId="urn:microsoft.com/office/officeart/2005/8/layout/default"/>
    <dgm:cxn modelId="{DE14BEBC-293B-7A49-AE9A-5CFA0052A311}" type="presParOf" srcId="{E389265A-B7FC-7F45-BD10-21F5244C065D}" destId="{B96862E8-9B0D-6A43-B2A9-DBDDF3C3B38D}" srcOrd="1" destOrd="0" presId="urn:microsoft.com/office/officeart/2005/8/layout/default"/>
    <dgm:cxn modelId="{3714EB6B-B7CC-914E-9B0C-A2332B6B1CDE}" type="presParOf" srcId="{E389265A-B7FC-7F45-BD10-21F5244C065D}" destId="{B4F700E5-D9E6-7542-B58E-E6F7B48E0387}" srcOrd="2" destOrd="0" presId="urn:microsoft.com/office/officeart/2005/8/layout/default"/>
    <dgm:cxn modelId="{3443AA06-A53F-EA46-A7F7-4581CB67E34D}" type="presParOf" srcId="{E389265A-B7FC-7F45-BD10-21F5244C065D}" destId="{9F7EEBE8-07CD-5B49-908C-7ADA19EDFD5A}" srcOrd="3" destOrd="0" presId="urn:microsoft.com/office/officeart/2005/8/layout/default"/>
    <dgm:cxn modelId="{DE231EEC-46AF-6846-B3AF-D0680A2A4194}" type="presParOf" srcId="{E389265A-B7FC-7F45-BD10-21F5244C065D}" destId="{AEF17E39-3B33-1C42-A97E-F897035301EE}" srcOrd="4" destOrd="0" presId="urn:microsoft.com/office/officeart/2005/8/layout/default"/>
    <dgm:cxn modelId="{0A34CFAB-CF62-A74E-A9B6-5F9DDD214E82}" type="presParOf" srcId="{E389265A-B7FC-7F45-BD10-21F5244C065D}" destId="{8553C43C-DE85-4A46-92D3-D4C7FC2EE3FF}" srcOrd="5" destOrd="0" presId="urn:microsoft.com/office/officeart/2005/8/layout/default"/>
    <dgm:cxn modelId="{A40E4FAB-BFDC-2E45-A2EA-F9B2325D2F22}" type="presParOf" srcId="{E389265A-B7FC-7F45-BD10-21F5244C065D}" destId="{EE3E1F15-5FEF-E345-A8AE-7DBAD87180E9}" srcOrd="6" destOrd="0" presId="urn:microsoft.com/office/officeart/2005/8/layout/default"/>
    <dgm:cxn modelId="{18CA1C8A-6DE7-9846-A29D-D04C0167347F}" type="presParOf" srcId="{E389265A-B7FC-7F45-BD10-21F5244C065D}" destId="{B159F51B-918A-8A4C-9D48-3230215AF3AD}" srcOrd="7" destOrd="0" presId="urn:microsoft.com/office/officeart/2005/8/layout/default"/>
    <dgm:cxn modelId="{301418F7-3EEE-884C-95FD-833E38817911}" type="presParOf" srcId="{E389265A-B7FC-7F45-BD10-21F5244C065D}" destId="{0A629C16-7B2E-F445-902D-B9863291169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39D713-BBAC-CE44-BD30-63ED20310BF0}">
      <dsp:nvSpPr>
        <dsp:cNvPr id="0" name=""/>
        <dsp:cNvSpPr/>
      </dsp:nvSpPr>
      <dsp:spPr>
        <a:xfrm>
          <a:off x="4812" y="606784"/>
          <a:ext cx="2229811" cy="1262599"/>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7AD786DF-1165-FE48-8DAB-BE427F9F2B64}">
      <dsp:nvSpPr>
        <dsp:cNvPr id="0" name=""/>
        <dsp:cNvSpPr/>
      </dsp:nvSpPr>
      <dsp:spPr>
        <a:xfrm>
          <a:off x="225739" y="816665"/>
          <a:ext cx="2229811" cy="1262599"/>
        </a:xfrm>
        <a:prstGeom prst="roundRect">
          <a:avLst>
            <a:gd name="adj" fmla="val 10000"/>
          </a:avLst>
        </a:prstGeom>
        <a:solidFill>
          <a:schemeClr val="accent2">
            <a:lumMod val="20000"/>
            <a:lumOff val="80000"/>
            <a:alpha val="9000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lt-LT" sz="1600" kern="1200" baseline="0" dirty="0"/>
            <a:t>Kokius jausmus ( emocines išraiškas) jaučiu dažniausiai?</a:t>
          </a:r>
          <a:endParaRPr lang="en-US" sz="1600" kern="1200" dirty="0"/>
        </a:p>
      </dsp:txBody>
      <dsp:txXfrm>
        <a:off x="262719" y="853645"/>
        <a:ext cx="2155851" cy="1188639"/>
      </dsp:txXfrm>
    </dsp:sp>
    <dsp:sp modelId="{774AC2FF-C3F9-1347-9DA1-C8A5C23C1C0D}">
      <dsp:nvSpPr>
        <dsp:cNvPr id="0" name=""/>
        <dsp:cNvSpPr/>
      </dsp:nvSpPr>
      <dsp:spPr>
        <a:xfrm>
          <a:off x="2676478" y="606784"/>
          <a:ext cx="2158628" cy="1262599"/>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2A843375-55E0-434E-A0C2-2E77253F5EDE}">
      <dsp:nvSpPr>
        <dsp:cNvPr id="0" name=""/>
        <dsp:cNvSpPr/>
      </dsp:nvSpPr>
      <dsp:spPr>
        <a:xfrm>
          <a:off x="2897405" y="816665"/>
          <a:ext cx="2158628" cy="1262599"/>
        </a:xfrm>
        <a:prstGeom prst="roundRect">
          <a:avLst>
            <a:gd name="adj" fmla="val 10000"/>
          </a:avLst>
        </a:prstGeom>
        <a:solidFill>
          <a:schemeClr val="accent6">
            <a:lumMod val="20000"/>
            <a:lumOff val="80000"/>
            <a:alpha val="9000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lt-LT" sz="1600" kern="1200" baseline="0" dirty="0"/>
            <a:t>Kaip jausmai ( emocinės išraiškos)  įtakoja mano santykius su aplinkiniais?</a:t>
          </a:r>
          <a:endParaRPr lang="en-US" sz="1600" kern="1200" dirty="0"/>
        </a:p>
      </dsp:txBody>
      <dsp:txXfrm>
        <a:off x="2934385" y="853645"/>
        <a:ext cx="2084668" cy="1188639"/>
      </dsp:txXfrm>
    </dsp:sp>
    <dsp:sp modelId="{4543B29E-8F62-EF4F-A7EB-F6F6ED879178}">
      <dsp:nvSpPr>
        <dsp:cNvPr id="0" name=""/>
        <dsp:cNvSpPr/>
      </dsp:nvSpPr>
      <dsp:spPr>
        <a:xfrm>
          <a:off x="5276961" y="606784"/>
          <a:ext cx="1988346" cy="1262599"/>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6637D0F-CA3B-9443-B977-5A1CF801D6F1}">
      <dsp:nvSpPr>
        <dsp:cNvPr id="0" name=""/>
        <dsp:cNvSpPr/>
      </dsp:nvSpPr>
      <dsp:spPr>
        <a:xfrm>
          <a:off x="5497888" y="816665"/>
          <a:ext cx="1988346" cy="1262599"/>
        </a:xfrm>
        <a:prstGeom prst="roundRect">
          <a:avLst>
            <a:gd name="adj" fmla="val 10000"/>
          </a:avLst>
        </a:prstGeom>
        <a:solidFill>
          <a:schemeClr val="accent3">
            <a:lumMod val="20000"/>
            <a:lumOff val="80000"/>
            <a:alpha val="9000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lt-LT" sz="1600" kern="1200" baseline="0"/>
            <a:t>Kokius jausmus ( emocines išraiškas) norėčiau leisti sau jausti dažniau ?</a:t>
          </a:r>
          <a:endParaRPr lang="en-US" sz="1600" kern="1200"/>
        </a:p>
      </dsp:txBody>
      <dsp:txXfrm>
        <a:off x="5534868" y="853645"/>
        <a:ext cx="1914386" cy="11886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68513F-D8B6-294C-8C5B-3ACD9EEF61D8}">
      <dsp:nvSpPr>
        <dsp:cNvPr id="0" name=""/>
        <dsp:cNvSpPr/>
      </dsp:nvSpPr>
      <dsp:spPr>
        <a:xfrm>
          <a:off x="298162" y="1470"/>
          <a:ext cx="2063929" cy="12383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lt-LT" sz="1700" kern="1200" baseline="0" dirty="0">
              <a:solidFill>
                <a:srgbClr val="00B0F0"/>
              </a:solidFill>
            </a:rPr>
            <a:t>Džiaugsmas: dėkingumas, susižavėjimas, pasitikėjimas</a:t>
          </a:r>
          <a:endParaRPr lang="en-US" sz="1700" kern="1200" dirty="0">
            <a:solidFill>
              <a:srgbClr val="00B0F0"/>
            </a:solidFill>
          </a:endParaRPr>
        </a:p>
      </dsp:txBody>
      <dsp:txXfrm>
        <a:off x="298162" y="1470"/>
        <a:ext cx="2063929" cy="1238357"/>
      </dsp:txXfrm>
    </dsp:sp>
    <dsp:sp modelId="{B4F700E5-D9E6-7542-B58E-E6F7B48E0387}">
      <dsp:nvSpPr>
        <dsp:cNvPr id="0" name=""/>
        <dsp:cNvSpPr/>
      </dsp:nvSpPr>
      <dsp:spPr>
        <a:xfrm>
          <a:off x="2568485" y="1470"/>
          <a:ext cx="2063929" cy="12383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lt-LT" sz="1700" kern="1200" baseline="0" dirty="0">
              <a:solidFill>
                <a:srgbClr val="00B0F0"/>
              </a:solidFill>
            </a:rPr>
            <a:t>Liūdesys: nusivylimas, praradimas, susigraudinimas, pesimizmas</a:t>
          </a:r>
          <a:endParaRPr lang="en-US" sz="1700" kern="1200" dirty="0">
            <a:solidFill>
              <a:srgbClr val="00B0F0"/>
            </a:solidFill>
          </a:endParaRPr>
        </a:p>
      </dsp:txBody>
      <dsp:txXfrm>
        <a:off x="2568485" y="1470"/>
        <a:ext cx="2063929" cy="1238357"/>
      </dsp:txXfrm>
    </dsp:sp>
    <dsp:sp modelId="{AEF17E39-3B33-1C42-A97E-F897035301EE}">
      <dsp:nvSpPr>
        <dsp:cNvPr id="0" name=""/>
        <dsp:cNvSpPr/>
      </dsp:nvSpPr>
      <dsp:spPr>
        <a:xfrm>
          <a:off x="4762504" y="19055"/>
          <a:ext cx="2063929" cy="12383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lt-LT" sz="1700" kern="1200" baseline="0" dirty="0">
              <a:solidFill>
                <a:srgbClr val="00B0F0"/>
              </a:solidFill>
            </a:rPr>
            <a:t>Pyktis: nuoskauda, susierzinimas, sudirgimas, pažeidžiamumas</a:t>
          </a:r>
          <a:endParaRPr lang="en-US" sz="1700" kern="1200" dirty="0">
            <a:solidFill>
              <a:srgbClr val="00B0F0"/>
            </a:solidFill>
          </a:endParaRPr>
        </a:p>
      </dsp:txBody>
      <dsp:txXfrm>
        <a:off x="4762504" y="19055"/>
        <a:ext cx="2063929" cy="1238357"/>
      </dsp:txXfrm>
    </dsp:sp>
    <dsp:sp modelId="{EE3E1F15-5FEF-E345-A8AE-7DBAD87180E9}">
      <dsp:nvSpPr>
        <dsp:cNvPr id="0" name=""/>
        <dsp:cNvSpPr/>
      </dsp:nvSpPr>
      <dsp:spPr>
        <a:xfrm>
          <a:off x="1433323" y="1446221"/>
          <a:ext cx="2063929" cy="12383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lt-LT" sz="1700" kern="1200" baseline="0" dirty="0">
              <a:solidFill>
                <a:srgbClr val="00B0F0"/>
              </a:solidFill>
            </a:rPr>
            <a:t>Nerimas: baimė, skeptiškumas, sumišimas, susijaudinimas</a:t>
          </a:r>
          <a:endParaRPr lang="en-US" sz="1700" kern="1200" dirty="0">
            <a:solidFill>
              <a:srgbClr val="00B0F0"/>
            </a:solidFill>
          </a:endParaRPr>
        </a:p>
      </dsp:txBody>
      <dsp:txXfrm>
        <a:off x="1433323" y="1446221"/>
        <a:ext cx="2063929" cy="1238357"/>
      </dsp:txXfrm>
    </dsp:sp>
    <dsp:sp modelId="{0A629C16-7B2E-F445-902D-B98632911698}">
      <dsp:nvSpPr>
        <dsp:cNvPr id="0" name=""/>
        <dsp:cNvSpPr/>
      </dsp:nvSpPr>
      <dsp:spPr>
        <a:xfrm>
          <a:off x="3703646" y="1446221"/>
          <a:ext cx="2063929" cy="12383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lt-LT" sz="1700" kern="1200" baseline="0" dirty="0">
              <a:solidFill>
                <a:srgbClr val="00B0F0"/>
              </a:solidFill>
            </a:rPr>
            <a:t>Įsižeidimas: vienatvė, išdavystė, aukos būsena, pavydas. </a:t>
          </a:r>
          <a:endParaRPr lang="en-US" sz="1700" kern="1200" dirty="0">
            <a:solidFill>
              <a:srgbClr val="00B0F0"/>
            </a:solidFill>
          </a:endParaRPr>
        </a:p>
      </dsp:txBody>
      <dsp:txXfrm>
        <a:off x="3703646" y="1446221"/>
        <a:ext cx="2063929" cy="123835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CEA308-5EC3-427B-9097-D7B85D6872DB}" type="datetimeFigureOut">
              <a:rPr lang="en-US" smtClean="0"/>
              <a:pPr/>
              <a:t>10/23/2024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0ECF05-850C-48C8-8201-B32EF4EC5885}" type="slidenum">
              <a:rPr lang="en-US" smtClean="0"/>
              <a:pPr/>
              <a:t>‹#›</a:t>
            </a:fld>
            <a:endParaRPr lang="en-US"/>
          </a:p>
        </p:txBody>
      </p:sp>
    </p:spTree>
    <p:extLst>
      <p:ext uri="{BB962C8B-B14F-4D97-AF65-F5344CB8AC3E}">
        <p14:creationId xmlns:p14="http://schemas.microsoft.com/office/powerpoint/2010/main" val="1606444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0ECF05-850C-48C8-8201-B32EF4EC5885}" type="slidenum">
              <a:rPr lang="en-US" smtClean="0"/>
              <a:t>43</a:t>
            </a:fld>
            <a:endParaRPr lang="en-US"/>
          </a:p>
        </p:txBody>
      </p:sp>
    </p:spTree>
    <p:extLst>
      <p:ext uri="{BB962C8B-B14F-4D97-AF65-F5344CB8AC3E}">
        <p14:creationId xmlns:p14="http://schemas.microsoft.com/office/powerpoint/2010/main" val="692613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0ECF05-850C-48C8-8201-B32EF4EC5885}" type="slidenum">
              <a:rPr lang="en-US" smtClean="0"/>
              <a:pPr/>
              <a:t>65</a:t>
            </a:fld>
            <a:endParaRPr lang="en-US"/>
          </a:p>
        </p:txBody>
      </p:sp>
    </p:spTree>
    <p:extLst>
      <p:ext uri="{BB962C8B-B14F-4D97-AF65-F5344CB8AC3E}">
        <p14:creationId xmlns:p14="http://schemas.microsoft.com/office/powerpoint/2010/main" val="3421394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BFF89DC-7663-4F7A-BE8E-3018913516DE}" type="datetimeFigureOut">
              <a:rPr lang="en-US" smtClean="0">
                <a:solidFill>
                  <a:prstClr val="black">
                    <a:tint val="75000"/>
                  </a:prstClr>
                </a:solidFill>
              </a:rPr>
              <a:pPr/>
              <a:t>10/23/2024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8131913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FF89DC-7663-4F7A-BE8E-3018913516DE}" type="datetimeFigureOut">
              <a:rPr lang="en-US" smtClean="0">
                <a:solidFill>
                  <a:prstClr val="black">
                    <a:tint val="75000"/>
                  </a:prstClr>
                </a:solidFill>
              </a:rPr>
              <a:pPr/>
              <a:t>10/23/2024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4804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398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FF89DC-7663-4F7A-BE8E-3018913516DE}" type="datetimeFigureOut">
              <a:rPr lang="en-US" smtClean="0">
                <a:solidFill>
                  <a:prstClr val="black">
                    <a:tint val="75000"/>
                  </a:prstClr>
                </a:solidFill>
              </a:rPr>
              <a:pPr/>
              <a:t>10/23/2024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846350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FF89DC-7663-4F7A-BE8E-3018913516DE}" type="datetimeFigureOut">
              <a:rPr lang="en-US" smtClean="0">
                <a:solidFill>
                  <a:prstClr val="black">
                    <a:tint val="75000"/>
                  </a:prstClr>
                </a:solidFill>
              </a:rPr>
              <a:pPr/>
              <a:t>10/23/2024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074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BFF89DC-7663-4F7A-BE8E-3018913516DE}" type="datetimeFigureOut">
              <a:rPr lang="en-US" smtClean="0">
                <a:solidFill>
                  <a:prstClr val="black">
                    <a:tint val="75000"/>
                  </a:prstClr>
                </a:solidFill>
              </a:rPr>
              <a:pPr/>
              <a:t>10/23/2024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9295093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FF89DC-7663-4F7A-BE8E-3018913516DE}" type="datetimeFigureOut">
              <a:rPr lang="en-US" smtClean="0">
                <a:solidFill>
                  <a:prstClr val="black">
                    <a:tint val="75000"/>
                  </a:prstClr>
                </a:solidFill>
              </a:rPr>
              <a:pPr/>
              <a:t>10/23/2024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6807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FF89DC-7663-4F7A-BE8E-3018913516DE}" type="datetimeFigureOut">
              <a:rPr lang="en-US" smtClean="0">
                <a:solidFill>
                  <a:prstClr val="black">
                    <a:tint val="75000"/>
                  </a:prstClr>
                </a:solidFill>
              </a:rPr>
              <a:pPr/>
              <a:t>10/23/2024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2240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FF89DC-7663-4F7A-BE8E-3018913516DE}" type="datetimeFigureOut">
              <a:rPr lang="en-US" smtClean="0">
                <a:solidFill>
                  <a:prstClr val="black">
                    <a:tint val="75000"/>
                  </a:prstClr>
                </a:solidFill>
              </a:rPr>
              <a:pPr/>
              <a:t>10/23/2024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9730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BFF89DC-7663-4F7A-BE8E-3018913516DE}" type="datetimeFigureOut">
              <a:rPr lang="en-US" smtClean="0">
                <a:solidFill>
                  <a:prstClr val="black">
                    <a:tint val="75000"/>
                  </a:prstClr>
                </a:solidFill>
              </a:rPr>
              <a:pPr/>
              <a:t>10/23/2024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397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BBFF89DC-7663-4F7A-BE8E-3018913516DE}" type="datetimeFigureOut">
              <a:rPr lang="en-US" smtClean="0">
                <a:solidFill>
                  <a:prstClr val="black">
                    <a:tint val="75000"/>
                  </a:prstClr>
                </a:solidFill>
              </a:rPr>
              <a:pPr/>
              <a:t>10/23/2024</a:t>
            </a:fld>
            <a:endParaRPr lang="en-US">
              <a:solidFill>
                <a:prstClr val="black">
                  <a:tint val="75000"/>
                </a:prstClr>
              </a:solidFill>
            </a:endParaRP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9493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BFF89DC-7663-4F7A-BE8E-3018913516DE}" type="datetimeFigureOut">
              <a:rPr lang="en-US" smtClean="0">
                <a:solidFill>
                  <a:prstClr val="black">
                    <a:tint val="75000"/>
                  </a:prstClr>
                </a:solidFill>
              </a:rPr>
              <a:pPr/>
              <a:t>10/23/2024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7610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BBFF89DC-7663-4F7A-BE8E-3018913516DE}" type="datetimeFigureOut">
              <a:rPr lang="en-US" smtClean="0">
                <a:solidFill>
                  <a:prstClr val="black">
                    <a:tint val="75000"/>
                  </a:prstClr>
                </a:solidFill>
              </a:rPr>
              <a:pPr/>
              <a:t>10/23/2024</a:t>
            </a:fld>
            <a:endParaRPr lang="en-US">
              <a:solidFill>
                <a:prstClr val="black">
                  <a:tint val="75000"/>
                </a:prstClr>
              </a:solidFill>
            </a:endParaRP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12A5D9B0-8419-4CC3-BE80-A240A0235AAD}" type="slidenum">
              <a:rPr lang="en-US" smtClean="0">
                <a:solidFill>
                  <a:prstClr val="black">
                    <a:tint val="75000"/>
                  </a:prstClr>
                </a:solidFill>
              </a:rPr>
              <a:pPr/>
              <a:t>‹#›</a:t>
            </a:fld>
            <a:endParaRPr lang="en-US">
              <a:solidFill>
                <a:prstClr val="black">
                  <a:tint val="75000"/>
                </a:prstClr>
              </a:solidFill>
            </a:endParaRP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9791758"/>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6.emf"/></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www.ssus.lt/ssusadmin/kiti/lmitkcedit/uploads/files/2019_Darbas%20su%20vaikais%20metod%20priem%20social%20ped.pdf"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www.youtube.com/watch?v=RR53XZenMfg"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youtube.com/watch?v=FOulc7aGXqA&amp;t=239s" TargetMode="External"/><Relationship Id="rId2" Type="http://schemas.openxmlformats.org/officeDocument/2006/relationships/hyperlink" Target="https://www.youtube.com/watch?v=wYDNuEscXZM"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14400"/>
            <a:ext cx="6858000" cy="3653530"/>
          </a:xfrm>
        </p:spPr>
        <p:txBody>
          <a:bodyPr anchor="ctr">
            <a:normAutofit/>
          </a:bodyPr>
          <a:lstStyle/>
          <a:p>
            <a:pPr algn="ctr"/>
            <a:r>
              <a:rPr lang="lt-LT" sz="2000" b="1" dirty="0"/>
              <a:t>Atskirų sutrikimų, negalių specifiškumo ir mokymosi potencialo</a:t>
            </a:r>
            <a:br>
              <a:rPr lang="lt-LT" sz="2000" b="1" dirty="0"/>
            </a:br>
            <a:r>
              <a:rPr lang="lt-LT" sz="2000" b="1" dirty="0" smtClean="0"/>
              <a:t>suvokimas</a:t>
            </a:r>
            <a:r>
              <a:rPr lang="en-US" sz="2000" b="1" dirty="0" smtClean="0"/>
              <a:t/>
            </a:r>
            <a:br>
              <a:rPr lang="en-US" sz="2000" b="1" dirty="0" smtClean="0"/>
            </a:br>
            <a:r>
              <a:rPr lang="lt-LT" sz="2000" b="1" dirty="0"/>
              <a:t/>
            </a:r>
            <a:br>
              <a:rPr lang="lt-LT" sz="2000" b="1" dirty="0"/>
            </a:br>
            <a:r>
              <a:rPr lang="lt-LT" sz="2000" b="1" dirty="0"/>
              <a:t>Emocijų ir elgesio sutrikimą turintys vaikai. </a:t>
            </a:r>
            <a:r>
              <a:rPr lang="lt-LT" sz="2000" b="1" dirty="0" smtClean="0"/>
              <a:t> </a:t>
            </a:r>
            <a:r>
              <a:rPr lang="lt-LT" sz="2000" b="1" dirty="0"/>
              <a:t/>
            </a:r>
            <a:br>
              <a:rPr lang="lt-LT" sz="2000" b="1" dirty="0"/>
            </a:br>
            <a:endParaRPr lang="en-US" sz="2000" b="1" dirty="0"/>
          </a:p>
        </p:txBody>
      </p:sp>
      <p:sp>
        <p:nvSpPr>
          <p:cNvPr id="3" name="Subtitle 2"/>
          <p:cNvSpPr>
            <a:spLocks noGrp="1"/>
          </p:cNvSpPr>
          <p:nvPr>
            <p:ph type="subTitle" idx="1"/>
          </p:nvPr>
        </p:nvSpPr>
        <p:spPr>
          <a:xfrm>
            <a:off x="1447800" y="4419600"/>
            <a:ext cx="6858000" cy="651910"/>
          </a:xfrm>
        </p:spPr>
        <p:txBody>
          <a:bodyPr anchor="ctr">
            <a:normAutofit/>
          </a:bodyPr>
          <a:lstStyle/>
          <a:p>
            <a:pPr algn="r"/>
            <a:r>
              <a:rPr lang="lt-LT" sz="1800" i="1" dirty="0">
                <a:latin typeface="Calibri Light" panose="020F0302020204030204" pitchFamily="34" charset="0"/>
                <a:ea typeface="Calibri Light" panose="020F0302020204030204" pitchFamily="34" charset="0"/>
                <a:cs typeface="Calibri Light" panose="020F0302020204030204" pitchFamily="34" charset="0"/>
              </a:rPr>
              <a:t>Psichologė  - </a:t>
            </a:r>
            <a:r>
              <a:rPr lang="lt-LT" sz="1800" i="1" dirty="0" err="1">
                <a:latin typeface="Calibri Light" panose="020F0302020204030204" pitchFamily="34" charset="0"/>
                <a:ea typeface="Calibri Light" panose="020F0302020204030204" pitchFamily="34" charset="0"/>
                <a:cs typeface="Calibri Light" panose="020F0302020204030204" pitchFamily="34" charset="0"/>
              </a:rPr>
              <a:t>psichoter</a:t>
            </a:r>
            <a:r>
              <a:rPr lang="en-US" sz="1800" i="1" dirty="0">
                <a:latin typeface="Calibri Light" panose="020F0302020204030204" pitchFamily="34" charset="0"/>
                <a:ea typeface="Calibri Light" panose="020F0302020204030204" pitchFamily="34" charset="0"/>
                <a:cs typeface="Calibri Light" panose="020F0302020204030204" pitchFamily="34" charset="0"/>
              </a:rPr>
              <a:t>a</a:t>
            </a:r>
            <a:r>
              <a:rPr lang="lt-LT" sz="1800" i="1" dirty="0" err="1">
                <a:latin typeface="Calibri Light" panose="020F0302020204030204" pitchFamily="34" charset="0"/>
                <a:ea typeface="Calibri Light" panose="020F0302020204030204" pitchFamily="34" charset="0"/>
                <a:cs typeface="Calibri Light" panose="020F0302020204030204" pitchFamily="34" charset="0"/>
              </a:rPr>
              <a:t>peutė</a:t>
            </a:r>
            <a:r>
              <a:rPr lang="lt-LT" sz="1800" i="1" dirty="0">
                <a:latin typeface="Calibri Light" panose="020F0302020204030204" pitchFamily="34" charset="0"/>
                <a:ea typeface="Calibri Light" panose="020F0302020204030204" pitchFamily="34" charset="0"/>
                <a:cs typeface="Calibri Light" panose="020F0302020204030204" pitchFamily="34" charset="0"/>
              </a:rPr>
              <a:t> Jolanta Karvelienė</a:t>
            </a:r>
            <a:endParaRPr lang="en-US" sz="1800" i="1" dirty="0">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407914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5910" y="1483368"/>
            <a:ext cx="5152181" cy="1114425"/>
          </a:xfrm>
        </p:spPr>
        <p:txBody>
          <a:bodyPr anchor="ctr">
            <a:normAutofit/>
          </a:bodyPr>
          <a:lstStyle/>
          <a:p>
            <a:r>
              <a:rPr lang="lt-LT" sz="4050" dirty="0"/>
              <a:t>„</a:t>
            </a:r>
            <a:r>
              <a:rPr lang="en-US" sz="4050" dirty="0" err="1"/>
              <a:t>Jausm</a:t>
            </a:r>
            <a:r>
              <a:rPr lang="lt-LT" sz="4050" dirty="0" err="1"/>
              <a:t>ų</a:t>
            </a:r>
            <a:r>
              <a:rPr lang="lt-LT" sz="4050" dirty="0"/>
              <a:t> </a:t>
            </a:r>
            <a:r>
              <a:rPr lang="lt-LT" sz="4050" dirty="0" err="1"/>
              <a:t>rato“aptarimas</a:t>
            </a:r>
            <a:endParaRPr lang="en-US" sz="4050" dirty="0"/>
          </a:p>
        </p:txBody>
      </p:sp>
      <p:graphicFrame>
        <p:nvGraphicFramePr>
          <p:cNvPr id="5" name="Content Placeholder 2">
            <a:extLst>
              <a:ext uri="{FF2B5EF4-FFF2-40B4-BE49-F238E27FC236}">
                <a16:creationId xmlns:a16="http://schemas.microsoft.com/office/drawing/2014/main" id="{35B41C74-F834-046D-7DBA-2AE368372E86}"/>
              </a:ext>
            </a:extLst>
          </p:cNvPr>
          <p:cNvGraphicFramePr>
            <a:graphicFrameLocks noGrp="1"/>
          </p:cNvGraphicFramePr>
          <p:nvPr>
            <p:ph idx="1"/>
          </p:nvPr>
        </p:nvGraphicFramePr>
        <p:xfrm>
          <a:off x="826477" y="2619496"/>
          <a:ext cx="7491047" cy="2686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894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lt-LT" b="1" dirty="0"/>
              <a:t>Kaip padėti vaikams išreikšti ir reguliuoti stiprias emocijas? Dr. Julius Neverauskas</a:t>
            </a:r>
          </a:p>
          <a:p>
            <a:pPr marL="0" indent="0">
              <a:buNone/>
            </a:pPr>
            <a:r>
              <a:rPr lang="en-US" dirty="0" smtClean="0"/>
              <a:t>https</a:t>
            </a:r>
            <a:r>
              <a:rPr lang="en-US" dirty="0"/>
              <a:t>://www.youtube.com/watch?v=JGq4R4DY55A</a:t>
            </a:r>
          </a:p>
        </p:txBody>
      </p:sp>
    </p:spTree>
    <p:extLst>
      <p:ext uri="{BB962C8B-B14F-4D97-AF65-F5344CB8AC3E}">
        <p14:creationId xmlns:p14="http://schemas.microsoft.com/office/powerpoint/2010/main" val="2546466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457200"/>
            <a:ext cx="7200900" cy="1371601"/>
          </a:xfrm>
        </p:spPr>
        <p:txBody>
          <a:bodyPr anchor="ctr">
            <a:normAutofit fontScale="90000"/>
          </a:bodyPr>
          <a:lstStyle/>
          <a:p>
            <a:r>
              <a:rPr lang="lt-LT" dirty="0"/>
              <a:t>Emocijų skėtis</a:t>
            </a:r>
            <a:r>
              <a:rPr lang="en-US" dirty="0"/>
              <a:t> – tai </a:t>
            </a:r>
            <a:r>
              <a:rPr lang="en-US" dirty="0" err="1"/>
              <a:t>kas</a:t>
            </a:r>
            <a:r>
              <a:rPr lang="en-US" dirty="0"/>
              <a:t> </a:t>
            </a:r>
            <a:r>
              <a:rPr lang="en-US" dirty="0" err="1"/>
              <a:t>slepiasi</a:t>
            </a:r>
            <a:r>
              <a:rPr lang="en-US" dirty="0"/>
              <a:t> </a:t>
            </a:r>
            <a:r>
              <a:rPr lang="en-US" dirty="0" err="1"/>
              <a:t>po</a:t>
            </a:r>
            <a:r>
              <a:rPr lang="en-US" dirty="0"/>
              <a:t> </a:t>
            </a:r>
            <a:r>
              <a:rPr lang="lt-LT" dirty="0"/>
              <a:t>įprasta emocine išraiška.</a:t>
            </a:r>
            <a:endParaRPr lang="en-US" dirty="0"/>
          </a:p>
        </p:txBody>
      </p:sp>
      <p:graphicFrame>
        <p:nvGraphicFramePr>
          <p:cNvPr id="7" name="Content Placeholder 2">
            <a:extLst>
              <a:ext uri="{FF2B5EF4-FFF2-40B4-BE49-F238E27FC236}">
                <a16:creationId xmlns:a16="http://schemas.microsoft.com/office/drawing/2014/main" id="{B15FE4BC-F834-9AD0-73A4-AB68F8AA8A0A}"/>
              </a:ext>
            </a:extLst>
          </p:cNvPr>
          <p:cNvGraphicFramePr>
            <a:graphicFrameLocks noGrp="1"/>
          </p:cNvGraphicFramePr>
          <p:nvPr>
            <p:ph idx="1"/>
            <p:extLst/>
          </p:nvPr>
        </p:nvGraphicFramePr>
        <p:xfrm>
          <a:off x="1028700" y="2571750"/>
          <a:ext cx="7200900" cy="2686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785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464469" y="609600"/>
            <a:ext cx="6172200" cy="685800"/>
          </a:xfrm>
        </p:spPr>
        <p:txBody>
          <a:bodyPr/>
          <a:lstStyle/>
          <a:p>
            <a:pPr algn="ctr" eaLnBrk="1" hangingPunct="1"/>
            <a:r>
              <a:rPr lang="lt-LT" altLang="en-US" sz="2625" b="1" dirty="0">
                <a:latin typeface="Times New Roman" panose="02020603050405020304" pitchFamily="18" charset="0"/>
                <a:cs typeface="Times New Roman" panose="02020603050405020304" pitchFamily="18" charset="0"/>
              </a:rPr>
              <a:t>Jausmai, kuriuos išgyvenu dažniausiai</a:t>
            </a:r>
            <a:endParaRPr lang="lt-LT" altLang="en-US" sz="2625"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rtlCol="0">
            <a:normAutofit/>
          </a:bodyPr>
          <a:lstStyle/>
          <a:p>
            <a:pPr>
              <a:buFont typeface="Wingdings 3" charset="2"/>
              <a:buChar char=""/>
              <a:defRPr/>
            </a:pPr>
            <a:r>
              <a:rPr lang="en-US" sz="1800" dirty="0">
                <a:latin typeface="Times New Roman" panose="02020603050405020304" pitchFamily="18" charset="0"/>
                <a:cs typeface="Times New Roman" panose="02020603050405020304" pitchFamily="18" charset="0"/>
              </a:rPr>
              <a:t>13 – 14 met</a:t>
            </a:r>
            <a:r>
              <a:rPr lang="lt-LT" sz="1800" dirty="0">
                <a:latin typeface="Times New Roman" panose="02020603050405020304" pitchFamily="18" charset="0"/>
                <a:cs typeface="Times New Roman" panose="02020603050405020304" pitchFamily="18" charset="0"/>
              </a:rPr>
              <a:t>ų : sąm</a:t>
            </a:r>
            <a:r>
              <a:rPr lang="en-US" sz="1800" dirty="0">
                <a:latin typeface="Times New Roman" panose="02020603050405020304" pitchFamily="18" charset="0"/>
                <a:cs typeface="Times New Roman" panose="02020603050405020304" pitchFamily="18" charset="0"/>
              </a:rPr>
              <a:t>y</a:t>
            </a:r>
            <a:r>
              <a:rPr lang="lt-LT" sz="1800" dirty="0">
                <a:latin typeface="Times New Roman" panose="02020603050405020304" pitchFamily="18" charset="0"/>
                <a:cs typeface="Times New Roman" panose="02020603050405020304" pitchFamily="18" charset="0"/>
              </a:rPr>
              <a:t>šį, atstūmimo baimę, nepasitikėjimą, pyktį, nerimą, optimizmą ir linksmumą.</a:t>
            </a:r>
          </a:p>
          <a:p>
            <a:pPr>
              <a:buFont typeface="Wingdings 3" charset="2"/>
              <a:buChar char=""/>
              <a:defRPr/>
            </a:pPr>
            <a:r>
              <a:rPr lang="en-US" sz="1800" dirty="0">
                <a:latin typeface="Times New Roman" panose="02020603050405020304" pitchFamily="18" charset="0"/>
                <a:cs typeface="Times New Roman" panose="02020603050405020304" pitchFamily="18" charset="0"/>
              </a:rPr>
              <a:t>16-18 met</a:t>
            </a:r>
            <a:r>
              <a:rPr lang="lt-LT" sz="1800" dirty="0">
                <a:latin typeface="Times New Roman" panose="02020603050405020304" pitchFamily="18" charset="0"/>
                <a:cs typeface="Times New Roman" panose="02020603050405020304" pitchFamily="18" charset="0"/>
              </a:rPr>
              <a:t>ų: nerimą, meilę, ilgesį, pasitikėjimą,</a:t>
            </a:r>
            <a:r>
              <a:rPr lang="en-US" sz="1800" dirty="0">
                <a:latin typeface="Times New Roman" panose="02020603050405020304" pitchFamily="18" charset="0"/>
                <a:cs typeface="Times New Roman" panose="02020603050405020304" pitchFamily="18" charset="0"/>
              </a:rPr>
              <a:t> </a:t>
            </a:r>
            <a:r>
              <a:rPr lang="lt-LT" sz="1800" dirty="0">
                <a:latin typeface="Times New Roman" panose="02020603050405020304" pitchFamily="18" charset="0"/>
                <a:cs typeface="Times New Roman" panose="02020603050405020304" pitchFamily="18" charset="0"/>
              </a:rPr>
              <a:t>džiaugsmą, nuovargį, linksmumą, optimizmą. </a:t>
            </a:r>
            <a:endParaRPr lang="en-US" sz="1800" dirty="0">
              <a:latin typeface="Times New Roman" panose="02020603050405020304" pitchFamily="18" charset="0"/>
              <a:cs typeface="Times New Roman" panose="02020603050405020304" pitchFamily="18" charset="0"/>
            </a:endParaRPr>
          </a:p>
          <a:p>
            <a:pPr marL="205740" indent="-205740">
              <a:buClr>
                <a:schemeClr val="accent3"/>
              </a:buClr>
              <a:buFont typeface="Wingdings 2"/>
              <a:buChar char=""/>
              <a:defRPr/>
            </a:pPr>
            <a:endParaRPr lang="lt-LT" dirty="0">
              <a:solidFill>
                <a:schemeClr val="tx1">
                  <a:lumMod val="75000"/>
                  <a:lumOff val="25000"/>
                </a:schemeClr>
              </a:solidFill>
            </a:endParaRPr>
          </a:p>
        </p:txBody>
      </p:sp>
    </p:spTree>
    <p:extLst>
      <p:ext uri="{BB962C8B-B14F-4D97-AF65-F5344CB8AC3E}">
        <p14:creationId xmlns:p14="http://schemas.microsoft.com/office/powerpoint/2010/main" val="176612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464469" y="838200"/>
            <a:ext cx="6172200" cy="685800"/>
          </a:xfrm>
        </p:spPr>
        <p:txBody>
          <a:bodyPr>
            <a:normAutofit fontScale="90000"/>
          </a:bodyPr>
          <a:lstStyle/>
          <a:p>
            <a:pPr algn="ctr" eaLnBrk="1" hangingPunct="1"/>
            <a:r>
              <a:rPr lang="lt-LT" altLang="en-US" sz="2625" b="1">
                <a:latin typeface="Times New Roman" panose="02020603050405020304" pitchFamily="18" charset="0"/>
                <a:cs typeface="Times New Roman" panose="02020603050405020304" pitchFamily="18" charset="0"/>
              </a:rPr>
              <a:t>Jausmai, kuriuos norėčiau leisti jausti dažniau</a:t>
            </a:r>
            <a:endParaRPr lang="lt-LT" altLang="en-US" sz="2625">
              <a:latin typeface="Times New Roman" panose="02020603050405020304" pitchFamily="18" charset="0"/>
              <a:cs typeface="Times New Roman" panose="02020603050405020304" pitchFamily="18" charset="0"/>
            </a:endParaRPr>
          </a:p>
        </p:txBody>
      </p:sp>
      <p:sp>
        <p:nvSpPr>
          <p:cNvPr id="9218" name="Content Placeholder 2"/>
          <p:cNvSpPr>
            <a:spLocks noGrp="1"/>
          </p:cNvSpPr>
          <p:nvPr>
            <p:ph idx="1"/>
          </p:nvPr>
        </p:nvSpPr>
        <p:spPr>
          <a:xfrm>
            <a:off x="252249" y="2250281"/>
            <a:ext cx="8442434" cy="3911204"/>
          </a:xfrm>
        </p:spPr>
        <p:txBody>
          <a:bodyPr rtlCol="0">
            <a:normAutofit/>
          </a:bodyPr>
          <a:lstStyle/>
          <a:p>
            <a:pPr algn="just">
              <a:buFont typeface="Wingdings 3" charset="2"/>
              <a:buChar char=""/>
              <a:defRPr/>
            </a:pPr>
            <a:endParaRPr lang="lt-LT" altLang="en-US" dirty="0">
              <a:solidFill>
                <a:schemeClr val="tx1">
                  <a:lumMod val="75000"/>
                  <a:lumOff val="25000"/>
                </a:schemeClr>
              </a:solidFill>
              <a:latin typeface="Times New Roman" panose="02020603050405020304" pitchFamily="18" charset="0"/>
              <a:cs typeface="Times New Roman" panose="02020603050405020304" pitchFamily="18" charset="0"/>
            </a:endParaRPr>
          </a:p>
          <a:p>
            <a:pPr>
              <a:buFont typeface="Wingdings 3" charset="2"/>
              <a:buChar char=""/>
              <a:defRPr/>
            </a:pPr>
            <a:r>
              <a:rPr lang="en-US" sz="1800" dirty="0">
                <a:latin typeface="Times New Roman" panose="02020603050405020304" pitchFamily="18" charset="0"/>
                <a:cs typeface="Times New Roman" panose="02020603050405020304" pitchFamily="18" charset="0"/>
              </a:rPr>
              <a:t>13 – 14 m.</a:t>
            </a:r>
            <a:r>
              <a:rPr lang="lt-LT" sz="1800" dirty="0">
                <a:latin typeface="Times New Roman" panose="02020603050405020304" pitchFamily="18" charset="0"/>
                <a:cs typeface="Times New Roman" panose="02020603050405020304" pitchFamily="18" charset="0"/>
              </a:rPr>
              <a:t> – </a:t>
            </a:r>
            <a:r>
              <a:rPr lang="en-US" sz="1800" dirty="0" err="1">
                <a:latin typeface="Times New Roman" panose="02020603050405020304" pitchFamily="18" charset="0"/>
                <a:cs typeface="Times New Roman" panose="02020603050405020304" pitchFamily="18" charset="0"/>
              </a:rPr>
              <a:t>meil</a:t>
            </a:r>
            <a:r>
              <a:rPr lang="lt-LT" sz="1800" dirty="0">
                <a:latin typeface="Times New Roman" panose="02020603050405020304" pitchFamily="18" charset="0"/>
                <a:cs typeface="Times New Roman" panose="02020603050405020304" pitchFamily="18" charset="0"/>
              </a:rPr>
              <a:t>ę, pasitikėjimą savimi ir kitais, pajėgumą ( aš galiu), optimizmą.</a:t>
            </a:r>
          </a:p>
          <a:p>
            <a:pPr>
              <a:buFont typeface="Wingdings 3" charset="2"/>
              <a:buChar char=""/>
              <a:defRPr/>
            </a:pPr>
            <a:r>
              <a:rPr lang="en-US" sz="1800" dirty="0">
                <a:latin typeface="Times New Roman" panose="02020603050405020304" pitchFamily="18" charset="0"/>
                <a:cs typeface="Times New Roman" panose="02020603050405020304" pitchFamily="18" charset="0"/>
              </a:rPr>
              <a:t>16 – 18 m. </a:t>
            </a:r>
            <a:r>
              <a:rPr lang="en-US" sz="1800" dirty="0" err="1">
                <a:latin typeface="Times New Roman" panose="02020603050405020304" pitchFamily="18" charset="0"/>
                <a:cs typeface="Times New Roman" panose="02020603050405020304" pitchFamily="18" charset="0"/>
              </a:rPr>
              <a:t>Pasitik</a:t>
            </a:r>
            <a:r>
              <a:rPr lang="lt-LT" sz="1800" dirty="0">
                <a:latin typeface="Times New Roman" panose="02020603050405020304" pitchFamily="18" charset="0"/>
                <a:cs typeface="Times New Roman" panose="02020603050405020304" pitchFamily="18" charset="0"/>
              </a:rPr>
              <a:t>ėjimą, optimizmą, pajėgumą, meilę, </a:t>
            </a:r>
            <a:r>
              <a:rPr lang="lt-LT" sz="1800" dirty="0" err="1">
                <a:latin typeface="Times New Roman" panose="02020603050405020304" pitchFamily="18" charset="0"/>
                <a:cs typeface="Times New Roman" panose="02020603050405020304" pitchFamily="18" charset="0"/>
              </a:rPr>
              <a:t>empatiją</a:t>
            </a:r>
            <a:r>
              <a:rPr lang="lt-LT" sz="1800" dirty="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pPr>
              <a:buFont typeface="Wingdings 3" charset="2"/>
              <a:buChar char=""/>
              <a:defRPr/>
            </a:pPr>
            <a:endParaRPr lang="en-US" sz="1800" dirty="0">
              <a:latin typeface="Times New Roman" panose="02020603050405020304" pitchFamily="18" charset="0"/>
              <a:cs typeface="Times New Roman" panose="02020603050405020304" pitchFamily="18" charset="0"/>
            </a:endParaRPr>
          </a:p>
          <a:p>
            <a:pPr marL="0" indent="0">
              <a:buNone/>
              <a:defRPr/>
            </a:pPr>
            <a:r>
              <a:rPr lang="lt-LT" altLang="en-US" sz="1800" dirty="0">
                <a:latin typeface="Times New Roman" panose="02020603050405020304" pitchFamily="18" charset="0"/>
                <a:cs typeface="Times New Roman" panose="02020603050405020304" pitchFamily="18" charset="0"/>
              </a:rPr>
              <a:t>Paauglys - kaip veidrodis: </a:t>
            </a:r>
            <a:r>
              <a:rPr lang="lt-LT" altLang="en-US" sz="1800" b="1" dirty="0">
                <a:latin typeface="Times New Roman" panose="02020603050405020304" pitchFamily="18" charset="0"/>
                <a:cs typeface="Times New Roman" panose="02020603050405020304" pitchFamily="18" charset="0"/>
              </a:rPr>
              <a:t>jis daugiau atspindi jam teikiamą meilę</a:t>
            </a:r>
            <a:r>
              <a:rPr lang="lt-LT" altLang="en-US" sz="1800" dirty="0">
                <a:latin typeface="Times New Roman" panose="02020603050405020304" pitchFamily="18" charset="0"/>
                <a:cs typeface="Times New Roman" panose="02020603050405020304" pitchFamily="18" charset="0"/>
              </a:rPr>
              <a:t>, negu pats ją skleidžia. Jeigu paaugliui rodoma meilė - jis ją grąžina, jei pyktis - jis ir grąžina pyktį. Paauglys nori jaustis saugus, bet nevaržomas.</a:t>
            </a:r>
          </a:p>
          <a:p>
            <a:pPr marL="0" indent="0">
              <a:buNone/>
              <a:defRPr/>
            </a:pPr>
            <a:endParaRPr lang="lt-LT" altLang="en-US" dirty="0">
              <a:solidFill>
                <a:schemeClr val="tx1">
                  <a:lumMod val="75000"/>
                  <a:lumOff val="25000"/>
                </a:schemeClr>
              </a:solidFill>
            </a:endParaRPr>
          </a:p>
        </p:txBody>
      </p:sp>
    </p:spTree>
    <p:extLst>
      <p:ext uri="{BB962C8B-B14F-4D97-AF65-F5344CB8AC3E}">
        <p14:creationId xmlns:p14="http://schemas.microsoft.com/office/powerpoint/2010/main" val="835000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err="1" smtClean="0"/>
              <a:t>Psichosomatika</a:t>
            </a:r>
            <a:r>
              <a:rPr lang="lt-LT" dirty="0" smtClean="0"/>
              <a:t> – kas tai?</a:t>
            </a:r>
            <a:endParaRPr lang="en-US" dirty="0"/>
          </a:p>
        </p:txBody>
      </p:sp>
      <p:sp>
        <p:nvSpPr>
          <p:cNvPr id="3" name="Content Placeholder 2"/>
          <p:cNvSpPr>
            <a:spLocks noGrp="1"/>
          </p:cNvSpPr>
          <p:nvPr>
            <p:ph idx="1"/>
          </p:nvPr>
        </p:nvSpPr>
        <p:spPr/>
        <p:txBody>
          <a:bodyPr/>
          <a:lstStyle/>
          <a:p>
            <a:r>
              <a:rPr lang="en-US" dirty="0"/>
              <a:t>https://www.youtube.com/watch?v=ZG0fc-2c-dM</a:t>
            </a:r>
          </a:p>
        </p:txBody>
      </p:sp>
    </p:spTree>
    <p:extLst>
      <p:ext uri="{BB962C8B-B14F-4D97-AF65-F5344CB8AC3E}">
        <p14:creationId xmlns:p14="http://schemas.microsoft.com/office/powerpoint/2010/main" val="2305135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3200" dirty="0" smtClean="0"/>
              <a:t>Elgesio ir emocijų sutrikimų grupės</a:t>
            </a:r>
            <a:endParaRPr lang="en-US" sz="3200" dirty="0"/>
          </a:p>
        </p:txBody>
      </p:sp>
      <p:pic>
        <p:nvPicPr>
          <p:cNvPr id="4" name="Content Placeholder 3"/>
          <p:cNvPicPr>
            <a:picLocks noGrp="1" noChangeAspect="1"/>
          </p:cNvPicPr>
          <p:nvPr>
            <p:ph idx="1"/>
          </p:nvPr>
        </p:nvPicPr>
        <p:blipFill>
          <a:blip r:embed="rId2"/>
          <a:stretch>
            <a:fillRect/>
          </a:stretch>
        </p:blipFill>
        <p:spPr>
          <a:xfrm>
            <a:off x="533400" y="1846263"/>
            <a:ext cx="8153400" cy="4022725"/>
          </a:xfrm>
          <a:prstGeom prst="rect">
            <a:avLst/>
          </a:prstGeom>
        </p:spPr>
      </p:pic>
    </p:spTree>
    <p:extLst>
      <p:ext uri="{BB962C8B-B14F-4D97-AF65-F5344CB8AC3E}">
        <p14:creationId xmlns:p14="http://schemas.microsoft.com/office/powerpoint/2010/main" val="25573746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3200" dirty="0"/>
              <a:t>Elgesio ar (ir) emocijų sunkumų arba sutrikimų turintys </a:t>
            </a:r>
            <a:r>
              <a:rPr lang="lt-LT" sz="3200" dirty="0" smtClean="0"/>
              <a:t>vaikai</a:t>
            </a:r>
            <a:endParaRPr lang="en-US" sz="3200" dirty="0"/>
          </a:p>
        </p:txBody>
      </p:sp>
      <p:sp>
        <p:nvSpPr>
          <p:cNvPr id="3" name="Content Placeholder 2"/>
          <p:cNvSpPr>
            <a:spLocks noGrp="1"/>
          </p:cNvSpPr>
          <p:nvPr>
            <p:ph idx="1"/>
          </p:nvPr>
        </p:nvSpPr>
        <p:spPr/>
        <p:txBody>
          <a:bodyPr/>
          <a:lstStyle/>
          <a:p>
            <a:r>
              <a:rPr lang="lt-LT" dirty="0"/>
              <a:t>Elgesio ar (ir) emocijų sunkumų arba sutrikimų turintys </a:t>
            </a:r>
            <a:r>
              <a:rPr lang="lt-LT" dirty="0" smtClean="0"/>
              <a:t>vaikai </a:t>
            </a:r>
            <a:r>
              <a:rPr lang="lt-LT" dirty="0"/>
              <a:t>ugdymo procese susiduria su sunkumais, kurie gali būti labai įvairūs tiek turiniu, tiek apimtimi: </a:t>
            </a:r>
          </a:p>
          <a:p>
            <a:r>
              <a:rPr lang="lt-LT" dirty="0"/>
              <a:t>santykių užmezgimo ir palaikymo su kitais žmonėmis sunkumai; mokymosi sunkumai; </a:t>
            </a:r>
          </a:p>
          <a:p>
            <a:r>
              <a:rPr lang="lt-LT" dirty="0"/>
              <a:t>dėmesio sukaupimo ir išlaikymo sunkumai;</a:t>
            </a:r>
          </a:p>
          <a:p>
            <a:r>
              <a:rPr lang="lt-LT" dirty="0"/>
              <a:t> netinkamas elgesys </a:t>
            </a:r>
            <a:r>
              <a:rPr lang="lt-LT" dirty="0" smtClean="0"/>
              <a:t>(prieštaravimai, nepaklusnumas,  </a:t>
            </a:r>
            <a:r>
              <a:rPr lang="lt-LT" dirty="0"/>
              <a:t>nemandagi elgsena, atsakomybės stoka, manipuliavimas);</a:t>
            </a:r>
          </a:p>
          <a:p>
            <a:r>
              <a:rPr lang="lt-LT" dirty="0"/>
              <a:t> žema savigarba, nerimas ar save žalojantis elgesys.</a:t>
            </a:r>
            <a:endParaRPr lang="en-US" dirty="0"/>
          </a:p>
        </p:txBody>
      </p:sp>
    </p:spTree>
    <p:extLst>
      <p:ext uri="{BB962C8B-B14F-4D97-AF65-F5344CB8AC3E}">
        <p14:creationId xmlns:p14="http://schemas.microsoft.com/office/powerpoint/2010/main" val="40872788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4000" dirty="0" smtClean="0"/>
              <a:t>Mokytojo padėjėjas</a:t>
            </a:r>
            <a:endParaRPr lang="en-US" sz="4000" dirty="0"/>
          </a:p>
        </p:txBody>
      </p:sp>
      <p:sp>
        <p:nvSpPr>
          <p:cNvPr id="3" name="Content Placeholder 2"/>
          <p:cNvSpPr>
            <a:spLocks noGrp="1"/>
          </p:cNvSpPr>
          <p:nvPr>
            <p:ph idx="1"/>
          </p:nvPr>
        </p:nvSpPr>
        <p:spPr/>
        <p:txBody>
          <a:bodyPr/>
          <a:lstStyle/>
          <a:p>
            <a:pPr marL="0" indent="0">
              <a:buNone/>
            </a:pPr>
            <a:endParaRPr lang="en-US" cap="all" dirty="0"/>
          </a:p>
          <a:p>
            <a:endParaRPr lang="lt-LT" b="1" dirty="0"/>
          </a:p>
          <a:p>
            <a:pPr marL="0" indent="0">
              <a:buNone/>
            </a:pPr>
            <a:r>
              <a:rPr lang="lt-LT" b="1" dirty="0" smtClean="0"/>
              <a:t> </a:t>
            </a:r>
            <a:r>
              <a:rPr lang="lt-LT" b="1" dirty="0"/>
              <a:t>V</a:t>
            </a:r>
            <a:r>
              <a:rPr lang="lt-LT" b="1" dirty="0" smtClean="0"/>
              <a:t>aikams </a:t>
            </a:r>
            <a:r>
              <a:rPr lang="lt-LT" b="1" dirty="0"/>
              <a:t>su emocijų, elgesio </a:t>
            </a:r>
            <a:r>
              <a:rPr lang="lt-LT" b="1" dirty="0" smtClean="0"/>
              <a:t>sutrikimais</a:t>
            </a:r>
            <a:r>
              <a:rPr lang="lt-LT" dirty="0" smtClean="0"/>
              <a:t> yra svarbus suaugęs žmogus, kuris prireikus padės atpažinti emociją, įvardinti poreikį, suformuoti prašymą, nusiraminti, palydės iki  saugios erdvės </a:t>
            </a:r>
            <a:r>
              <a:rPr lang="lt-LT" dirty="0"/>
              <a:t>– nusiraminimo ar </a:t>
            </a:r>
            <a:r>
              <a:rPr lang="lt-LT" dirty="0" smtClean="0"/>
              <a:t>sensorinio kambario, </a:t>
            </a:r>
            <a:r>
              <a:rPr lang="lt-LT" dirty="0"/>
              <a:t>kuriame vaikai gali nusiraminti, pailsėti, saugiai atsigauti ir po kurio laiko grįžti į sau įprastą aplinką.</a:t>
            </a:r>
          </a:p>
          <a:p>
            <a:endParaRPr lang="en-US" dirty="0"/>
          </a:p>
        </p:txBody>
      </p:sp>
    </p:spTree>
    <p:extLst>
      <p:ext uri="{BB962C8B-B14F-4D97-AF65-F5344CB8AC3E}">
        <p14:creationId xmlns:p14="http://schemas.microsoft.com/office/powerpoint/2010/main" val="486655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lt-LT" dirty="0"/>
              <a:t>įrankis S.M.A.R.T. tėvystė (www.smarttevyste.lt), kuriuo socialiniai pedagogai galėtų pasinaudoti rinkdami vertinimui reikalingą informaciją apie vaikus, turinčius elgesio ir emocinių sunkumų bei sutrikimų. </a:t>
            </a:r>
            <a:br>
              <a:rPr lang="lt-LT" dirty="0"/>
            </a:br>
            <a:endParaRPr lang="en-US" dirty="0"/>
          </a:p>
          <a:p>
            <a:endParaRPr lang="en-US" dirty="0"/>
          </a:p>
        </p:txBody>
      </p:sp>
    </p:spTree>
    <p:extLst>
      <p:ext uri="{BB962C8B-B14F-4D97-AF65-F5344CB8AC3E}">
        <p14:creationId xmlns:p14="http://schemas.microsoft.com/office/powerpoint/2010/main" val="92158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smtClean="0"/>
              <a:t>Šiandien aptarsime:</a:t>
            </a:r>
            <a:endParaRPr lang="en-US" dirty="0"/>
          </a:p>
        </p:txBody>
      </p:sp>
      <p:sp>
        <p:nvSpPr>
          <p:cNvPr id="3" name="Content Placeholder 2"/>
          <p:cNvSpPr>
            <a:spLocks noGrp="1"/>
          </p:cNvSpPr>
          <p:nvPr>
            <p:ph idx="1"/>
          </p:nvPr>
        </p:nvSpPr>
        <p:spPr/>
        <p:txBody>
          <a:bodyPr>
            <a:normAutofit fontScale="92500" lnSpcReduction="10000"/>
          </a:bodyPr>
          <a:lstStyle/>
          <a:p>
            <a:endParaRPr lang="lt-LT" dirty="0" smtClean="0"/>
          </a:p>
          <a:p>
            <a:r>
              <a:rPr lang="en-GB" cap="all" dirty="0"/>
              <a:t>1. </a:t>
            </a:r>
            <a:r>
              <a:rPr lang="en-GB" cap="all" dirty="0" err="1"/>
              <a:t>Elgesio</a:t>
            </a:r>
            <a:r>
              <a:rPr lang="en-GB" cap="all" dirty="0"/>
              <a:t> </a:t>
            </a:r>
            <a:r>
              <a:rPr lang="en-GB" cap="all" dirty="0" err="1"/>
              <a:t>ir</a:t>
            </a:r>
            <a:r>
              <a:rPr lang="en-GB" cap="all" dirty="0"/>
              <a:t> </a:t>
            </a:r>
            <a:r>
              <a:rPr lang="en-GB" cap="all" dirty="0" err="1"/>
              <a:t>emocinių</a:t>
            </a:r>
            <a:r>
              <a:rPr lang="en-GB" cap="all" dirty="0"/>
              <a:t> </a:t>
            </a:r>
            <a:r>
              <a:rPr lang="en-GB" cap="all" dirty="0" err="1"/>
              <a:t>sutrikimų</a:t>
            </a:r>
            <a:r>
              <a:rPr lang="en-GB" cap="all" dirty="0"/>
              <a:t> </a:t>
            </a:r>
            <a:r>
              <a:rPr lang="en-GB" cap="all" dirty="0" err="1"/>
              <a:t>samprata</a:t>
            </a:r>
            <a:r>
              <a:rPr lang="en-GB" cap="all" dirty="0"/>
              <a:t> </a:t>
            </a:r>
            <a:r>
              <a:rPr lang="en-GB" cap="all" dirty="0" err="1"/>
              <a:t>ir</a:t>
            </a:r>
            <a:endParaRPr lang="en-US" cap="all" dirty="0"/>
          </a:p>
          <a:p>
            <a:r>
              <a:rPr lang="en-GB" cap="all" dirty="0" err="1"/>
              <a:t>klasifikacija</a:t>
            </a:r>
            <a:r>
              <a:rPr lang="en-GB" cap="all" dirty="0"/>
              <a:t>.</a:t>
            </a:r>
            <a:endParaRPr lang="en-US" cap="all" dirty="0"/>
          </a:p>
          <a:p>
            <a:r>
              <a:rPr lang="en-GB" cap="all" dirty="0" smtClean="0"/>
              <a:t>2</a:t>
            </a:r>
            <a:r>
              <a:rPr lang="en-GB" cap="all" dirty="0"/>
              <a:t>. Mokytojo </a:t>
            </a:r>
            <a:r>
              <a:rPr lang="en-GB" cap="all" dirty="0" err="1"/>
              <a:t>padėjėjo</a:t>
            </a:r>
            <a:r>
              <a:rPr lang="en-GB" cap="all" dirty="0"/>
              <a:t> </a:t>
            </a:r>
            <a:r>
              <a:rPr lang="en-GB" cap="all" dirty="0" err="1"/>
              <a:t>pagalbos</a:t>
            </a:r>
            <a:r>
              <a:rPr lang="en-GB" cap="all" dirty="0"/>
              <a:t> </a:t>
            </a:r>
            <a:r>
              <a:rPr lang="en-GB" cap="all" dirty="0" err="1"/>
              <a:t>vaikams</a:t>
            </a:r>
            <a:r>
              <a:rPr lang="en-GB" cap="all" dirty="0"/>
              <a:t>, </a:t>
            </a:r>
            <a:r>
              <a:rPr lang="en-GB" cap="all" dirty="0" err="1"/>
              <a:t>turintiems</a:t>
            </a:r>
            <a:endParaRPr lang="en-US" cap="all" dirty="0"/>
          </a:p>
          <a:p>
            <a:r>
              <a:rPr lang="en-GB" cap="all" dirty="0" err="1"/>
              <a:t>elgesio</a:t>
            </a:r>
            <a:r>
              <a:rPr lang="en-GB" cap="all" dirty="0"/>
              <a:t> </a:t>
            </a:r>
            <a:r>
              <a:rPr lang="en-GB" cap="all" dirty="0" err="1"/>
              <a:t>ir</a:t>
            </a:r>
            <a:r>
              <a:rPr lang="en-GB" cap="all" dirty="0"/>
              <a:t> </a:t>
            </a:r>
            <a:r>
              <a:rPr lang="en-GB" cap="all" dirty="0" err="1"/>
              <a:t>emocinių</a:t>
            </a:r>
            <a:r>
              <a:rPr lang="en-GB" cap="all" dirty="0"/>
              <a:t> </a:t>
            </a:r>
            <a:r>
              <a:rPr lang="en-GB" cap="all" dirty="0" err="1"/>
              <a:t>sunkumų</a:t>
            </a:r>
            <a:r>
              <a:rPr lang="en-GB" cap="all" dirty="0"/>
              <a:t> </a:t>
            </a:r>
            <a:r>
              <a:rPr lang="en-GB" cap="all" dirty="0" err="1"/>
              <a:t>bei</a:t>
            </a:r>
            <a:r>
              <a:rPr lang="en-GB" cap="all" dirty="0"/>
              <a:t> </a:t>
            </a:r>
            <a:r>
              <a:rPr lang="en-GB" cap="all" dirty="0" err="1"/>
              <a:t>sutrikimų</a:t>
            </a:r>
            <a:r>
              <a:rPr lang="en-GB" cap="all" dirty="0"/>
              <a:t> </a:t>
            </a:r>
            <a:r>
              <a:rPr lang="en-GB" cap="all" dirty="0" err="1"/>
              <a:t>principai</a:t>
            </a:r>
            <a:r>
              <a:rPr lang="en-GB" cap="all" dirty="0"/>
              <a:t> </a:t>
            </a:r>
            <a:r>
              <a:rPr lang="en-GB" cap="all" dirty="0" err="1"/>
              <a:t>ir</a:t>
            </a:r>
            <a:r>
              <a:rPr lang="en-GB" cap="all" dirty="0"/>
              <a:t> </a:t>
            </a:r>
            <a:r>
              <a:rPr lang="en-GB" cap="all" dirty="0" err="1"/>
              <a:t>galimybės</a:t>
            </a:r>
            <a:r>
              <a:rPr lang="en-GB" cap="all" dirty="0"/>
              <a:t> </a:t>
            </a:r>
            <a:r>
              <a:rPr lang="en-GB" cap="all" dirty="0" err="1"/>
              <a:t>ugdymo</a:t>
            </a:r>
            <a:r>
              <a:rPr lang="en-GB" cap="all" dirty="0"/>
              <a:t> </a:t>
            </a:r>
            <a:r>
              <a:rPr lang="en-GB" cap="all" dirty="0" err="1"/>
              <a:t>įstaigoje</a:t>
            </a:r>
            <a:endParaRPr lang="en-US" cap="all" dirty="0"/>
          </a:p>
          <a:p>
            <a:r>
              <a:rPr lang="en-GB" cap="all" dirty="0" smtClean="0"/>
              <a:t>3</a:t>
            </a:r>
            <a:r>
              <a:rPr lang="en-GB" cap="all" dirty="0"/>
              <a:t>. </a:t>
            </a:r>
            <a:r>
              <a:rPr lang="en-GB" cap="all" dirty="0" err="1"/>
              <a:t>Elgesio</a:t>
            </a:r>
            <a:r>
              <a:rPr lang="en-GB" cap="all" dirty="0"/>
              <a:t> </a:t>
            </a:r>
            <a:r>
              <a:rPr lang="en-GB" cap="all" dirty="0" err="1"/>
              <a:t>sutrikimas</a:t>
            </a:r>
            <a:r>
              <a:rPr lang="en-GB" cap="all" dirty="0"/>
              <a:t>: </a:t>
            </a:r>
            <a:r>
              <a:rPr lang="en-GB" cap="all" dirty="0" err="1"/>
              <a:t>opozicinis</a:t>
            </a:r>
            <a:r>
              <a:rPr lang="en-GB" cap="all" dirty="0"/>
              <a:t> </a:t>
            </a:r>
            <a:r>
              <a:rPr lang="en-GB" cap="all" dirty="0" err="1" smtClean="0"/>
              <a:t>neklusnumas</a:t>
            </a:r>
            <a:r>
              <a:rPr lang="lt-LT" cap="all" dirty="0"/>
              <a:t> </a:t>
            </a:r>
            <a:r>
              <a:rPr lang="lt-LT" cap="all" dirty="0" smtClean="0"/>
              <a:t>– prieštaraujantis elgesys.</a:t>
            </a:r>
            <a:endParaRPr lang="en-US" cap="all" dirty="0"/>
          </a:p>
          <a:p>
            <a:r>
              <a:rPr lang="en-GB" cap="all" dirty="0" smtClean="0"/>
              <a:t>4</a:t>
            </a:r>
            <a:r>
              <a:rPr lang="en-GB" cap="all" dirty="0"/>
              <a:t>. </a:t>
            </a:r>
            <a:r>
              <a:rPr lang="en-GB" cap="all" dirty="0" err="1"/>
              <a:t>Emocinis</a:t>
            </a:r>
            <a:r>
              <a:rPr lang="en-GB" cap="all" dirty="0"/>
              <a:t> </a:t>
            </a:r>
            <a:r>
              <a:rPr lang="en-GB" cap="all" dirty="0" err="1"/>
              <a:t>sutrikimas</a:t>
            </a:r>
            <a:r>
              <a:rPr lang="en-GB" cap="all" dirty="0"/>
              <a:t>: </a:t>
            </a:r>
            <a:r>
              <a:rPr lang="en-GB" cap="all" dirty="0" err="1"/>
              <a:t>nerimo</a:t>
            </a:r>
            <a:r>
              <a:rPr lang="en-GB" cap="all" dirty="0"/>
              <a:t> </a:t>
            </a:r>
            <a:r>
              <a:rPr lang="en-GB" cap="all" dirty="0" err="1"/>
              <a:t>sutrikimas</a:t>
            </a:r>
            <a:r>
              <a:rPr lang="en-GB" cap="all" dirty="0"/>
              <a:t>, </a:t>
            </a:r>
            <a:r>
              <a:rPr lang="en-GB" cap="all" dirty="0" err="1"/>
              <a:t>nuotaikos</a:t>
            </a:r>
            <a:r>
              <a:rPr lang="en-GB" cap="all" dirty="0"/>
              <a:t> </a:t>
            </a:r>
            <a:r>
              <a:rPr lang="en-GB" cap="all" dirty="0" err="1" smtClean="0"/>
              <a:t>sutrikimas</a:t>
            </a:r>
            <a:r>
              <a:rPr lang="lt-LT" cap="all" dirty="0" smtClean="0"/>
              <a:t>, Panikos sutrikimas</a:t>
            </a:r>
            <a:endParaRPr lang="en-US" cap="all" dirty="0"/>
          </a:p>
          <a:p>
            <a:r>
              <a:rPr lang="en-GB" dirty="0" smtClean="0"/>
              <a:t>5</a:t>
            </a:r>
            <a:r>
              <a:rPr lang="en-GB" dirty="0"/>
              <a:t>. </a:t>
            </a:r>
            <a:r>
              <a:rPr lang="lt-LT" dirty="0" smtClean="0"/>
              <a:t>NUSIRAMINIMO TECHNIKOS, KVĖPAVIMO TECHNIKOS, RELAKSACIJOS.</a:t>
            </a:r>
            <a:endParaRPr lang="en-US" dirty="0"/>
          </a:p>
        </p:txBody>
      </p:sp>
    </p:spTree>
    <p:extLst>
      <p:ext uri="{BB962C8B-B14F-4D97-AF65-F5344CB8AC3E}">
        <p14:creationId xmlns:p14="http://schemas.microsoft.com/office/powerpoint/2010/main" val="4015297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z="3200" dirty="0">
                <a:solidFill>
                  <a:prstClr val="black">
                    <a:lumMod val="75000"/>
                    <a:lumOff val="25000"/>
                  </a:prstClr>
                </a:solidFill>
              </a:rPr>
              <a:t>Opozicinis neklusnumas – prieštaraujantis elgesys</a:t>
            </a:r>
            <a:endParaRPr lang="en-US" dirty="0"/>
          </a:p>
        </p:txBody>
      </p:sp>
      <p:sp>
        <p:nvSpPr>
          <p:cNvPr id="3" name="Content Placeholder 2"/>
          <p:cNvSpPr>
            <a:spLocks noGrp="1"/>
          </p:cNvSpPr>
          <p:nvPr>
            <p:ph idx="1"/>
          </p:nvPr>
        </p:nvSpPr>
        <p:spPr>
          <a:xfrm>
            <a:off x="822959" y="1845734"/>
            <a:ext cx="7863841" cy="4023360"/>
          </a:xfrm>
        </p:spPr>
        <p:txBody>
          <a:bodyPr/>
          <a:lstStyle/>
          <a:p>
            <a:r>
              <a:rPr lang="lt-LT" b="1" dirty="0"/>
              <a:t>Prieštaraujančio nepaklusnumo sutrikimas </a:t>
            </a:r>
            <a:r>
              <a:rPr lang="lt-LT" dirty="0"/>
              <a:t>- tai vaikystėje pasireiškiantis elgesio sutrikimas, kuriam </a:t>
            </a:r>
            <a:r>
              <a:rPr lang="lt-LT" dirty="0" smtClean="0"/>
              <a:t>būdinga:</a:t>
            </a:r>
          </a:p>
          <a:p>
            <a:r>
              <a:rPr lang="lt-LT" dirty="0" smtClean="0"/>
              <a:t> </a:t>
            </a:r>
            <a:r>
              <a:rPr lang="lt-LT" b="1" dirty="0"/>
              <a:t>pikta </a:t>
            </a:r>
            <a:r>
              <a:rPr lang="lt-LT" dirty="0"/>
              <a:t>ir (arba) </a:t>
            </a:r>
            <a:r>
              <a:rPr lang="lt-LT" b="1" dirty="0"/>
              <a:t>dirgli </a:t>
            </a:r>
            <a:r>
              <a:rPr lang="lt-LT" dirty="0"/>
              <a:t>nuotaika, </a:t>
            </a:r>
            <a:endParaRPr lang="lt-LT" dirty="0" smtClean="0"/>
          </a:p>
          <a:p>
            <a:r>
              <a:rPr lang="lt-LT" b="1" dirty="0" smtClean="0"/>
              <a:t>prieštaraujantis </a:t>
            </a:r>
            <a:r>
              <a:rPr lang="lt-LT" b="1" dirty="0"/>
              <a:t>i</a:t>
            </a:r>
            <a:r>
              <a:rPr lang="lt-LT" dirty="0"/>
              <a:t>r (arba) </a:t>
            </a:r>
            <a:r>
              <a:rPr lang="lt-LT" b="1" dirty="0"/>
              <a:t>iššaukiantis </a:t>
            </a:r>
            <a:r>
              <a:rPr lang="lt-LT" dirty="0"/>
              <a:t>elgesys arba </a:t>
            </a:r>
            <a:r>
              <a:rPr lang="lt-LT" b="1" dirty="0"/>
              <a:t>kerštingumas</a:t>
            </a:r>
            <a:r>
              <a:rPr lang="lt-LT" dirty="0"/>
              <a:t>. </a:t>
            </a:r>
            <a:endParaRPr lang="lt-LT" dirty="0" smtClean="0"/>
          </a:p>
          <a:p>
            <a:r>
              <a:rPr lang="lt-LT" dirty="0" smtClean="0"/>
              <a:t>Tiksli </a:t>
            </a:r>
            <a:r>
              <a:rPr lang="lt-LT" dirty="0"/>
              <a:t>sutrikimo priežastis nežinoma, tačiau manoma, kad tai yra </a:t>
            </a:r>
            <a:r>
              <a:rPr lang="lt-LT" b="1" dirty="0"/>
              <a:t>genetinių</a:t>
            </a:r>
            <a:r>
              <a:rPr lang="lt-LT" dirty="0"/>
              <a:t>, </a:t>
            </a:r>
            <a:r>
              <a:rPr lang="lt-LT" b="1" dirty="0"/>
              <a:t>biologinių </a:t>
            </a:r>
            <a:r>
              <a:rPr lang="lt-LT" dirty="0"/>
              <a:t>ir </a:t>
            </a:r>
            <a:r>
              <a:rPr lang="lt-LT" b="1" dirty="0"/>
              <a:t>aplinkos</a:t>
            </a:r>
            <a:r>
              <a:rPr lang="lt-LT" dirty="0"/>
              <a:t> veiksnių derinys. Labai svarbu diagnozuoti ir suteikti tinkamą pagalbą, nes sutrikimas gali smarkiai sutrikdyti įprastą kasdienę vaiko veiklą, mokymosi rezultatus ir socialines sąveikas. Be to, negydomas ateityje jis gali sukelti rimtesnių elgesio problemų ir psichikos sveikatos sutrikimų.</a:t>
            </a:r>
            <a:endParaRPr lang="en-US" dirty="0"/>
          </a:p>
        </p:txBody>
      </p:sp>
    </p:spTree>
    <p:extLst>
      <p:ext uri="{BB962C8B-B14F-4D97-AF65-F5344CB8AC3E}">
        <p14:creationId xmlns:p14="http://schemas.microsoft.com/office/powerpoint/2010/main" val="462774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err="1"/>
              <a:t>Prieštaraujančio</a:t>
            </a:r>
            <a:r>
              <a:rPr lang="en-US" sz="4000" dirty="0"/>
              <a:t> </a:t>
            </a:r>
            <a:r>
              <a:rPr lang="en-US" sz="4000" dirty="0" err="1"/>
              <a:t>nepaklusnumo</a:t>
            </a:r>
            <a:r>
              <a:rPr lang="en-US" sz="4000" dirty="0"/>
              <a:t> </a:t>
            </a:r>
            <a:r>
              <a:rPr lang="en-US" sz="4000" dirty="0" err="1"/>
              <a:t>sutrikimo</a:t>
            </a:r>
            <a:r>
              <a:rPr lang="en-US" sz="4000" dirty="0"/>
              <a:t> </a:t>
            </a:r>
            <a:r>
              <a:rPr lang="en-US" sz="4000" dirty="0" err="1"/>
              <a:t>priežastys</a:t>
            </a:r>
            <a:r>
              <a:rPr lang="en-US" sz="4000" dirty="0"/>
              <a:t/>
            </a:r>
            <a:br>
              <a:rPr lang="en-US" sz="4000" dirty="0"/>
            </a:br>
            <a:endParaRPr lang="en-US" sz="4000" dirty="0"/>
          </a:p>
        </p:txBody>
      </p:sp>
      <p:sp>
        <p:nvSpPr>
          <p:cNvPr id="3" name="Content Placeholder 2"/>
          <p:cNvSpPr>
            <a:spLocks noGrp="1"/>
          </p:cNvSpPr>
          <p:nvPr>
            <p:ph idx="1"/>
          </p:nvPr>
        </p:nvSpPr>
        <p:spPr/>
        <p:txBody>
          <a:bodyPr>
            <a:normAutofit fontScale="92500" lnSpcReduction="10000"/>
          </a:bodyPr>
          <a:lstStyle/>
          <a:p>
            <a:r>
              <a:rPr lang="lt-LT" b="1" dirty="0"/>
              <a:t>Šeimos veiksniai</a:t>
            </a:r>
            <a:r>
              <a:rPr lang="lt-LT" dirty="0"/>
              <a:t>. Šeimos dinamika ir aplinka vaidina svarbų vaidmenį prieštaraujančio nepaklusnumo sutrikimo vystymuisi. Vaikams, augantiems šeimose, kuriose taikomi </a:t>
            </a:r>
            <a:r>
              <a:rPr lang="lt-LT" b="1" dirty="0"/>
              <a:t>nenuoseklūs</a:t>
            </a:r>
            <a:r>
              <a:rPr lang="lt-LT" dirty="0"/>
              <a:t>, </a:t>
            </a:r>
            <a:r>
              <a:rPr lang="lt-LT" b="1" dirty="0"/>
              <a:t>šiurkštūs </a:t>
            </a:r>
            <a:r>
              <a:rPr lang="lt-LT" dirty="0"/>
              <a:t>ar </a:t>
            </a:r>
            <a:r>
              <a:rPr lang="lt-LT" b="1" dirty="0"/>
              <a:t>aplaidūs</a:t>
            </a:r>
            <a:r>
              <a:rPr lang="lt-LT" dirty="0"/>
              <a:t> auklėjimo metodai, kyla didesnė sutrikimo </a:t>
            </a:r>
            <a:r>
              <a:rPr lang="lt-LT" dirty="0" smtClean="0"/>
              <a:t>išsivystymo. </a:t>
            </a:r>
            <a:r>
              <a:rPr lang="lt-LT" dirty="0"/>
              <a:t>Taip pat didesnė rizika susirgti yra vaikams, gyvenantiems šeimose, kuriose nuolat kyla </a:t>
            </a:r>
            <a:r>
              <a:rPr lang="lt-LT" b="1" dirty="0"/>
              <a:t>nesutarimų</a:t>
            </a:r>
            <a:r>
              <a:rPr lang="lt-LT" dirty="0"/>
              <a:t> arba kurių tėvai turi psichikos sveikatos sutrikimų, ypač elgesio sutrikimų, ADHD ar psichoaktyviųjų medžiagų vartojimo </a:t>
            </a:r>
            <a:r>
              <a:rPr lang="lt-LT" dirty="0" smtClean="0"/>
              <a:t>sutrikimų.</a:t>
            </a:r>
          </a:p>
          <a:p>
            <a:r>
              <a:rPr lang="lt-LT" b="1" dirty="0"/>
              <a:t>Mokymosi aplinkos </a:t>
            </a:r>
            <a:r>
              <a:rPr lang="lt-LT" b="1" dirty="0" smtClean="0"/>
              <a:t>veiksniai</a:t>
            </a:r>
            <a:r>
              <a:rPr lang="lt-LT" dirty="0"/>
              <a:t>.</a:t>
            </a:r>
            <a:r>
              <a:rPr lang="lt-LT" dirty="0" smtClean="0"/>
              <a:t> </a:t>
            </a:r>
            <a:r>
              <a:rPr lang="lt-LT" dirty="0"/>
              <a:t>Mokyklose, kuriose trūksta </a:t>
            </a:r>
            <a:r>
              <a:rPr lang="lt-LT" b="1" dirty="0"/>
              <a:t>struktūros </a:t>
            </a:r>
            <a:r>
              <a:rPr lang="lt-LT" dirty="0"/>
              <a:t>arba kuriose mokiniams, turintiems mokymosi sunkumų, </a:t>
            </a:r>
            <a:r>
              <a:rPr lang="lt-LT" b="1" dirty="0"/>
              <a:t>neteikiama </a:t>
            </a:r>
            <a:r>
              <a:rPr lang="lt-LT" dirty="0"/>
              <a:t>tinkama </a:t>
            </a:r>
            <a:r>
              <a:rPr lang="lt-LT" b="1" dirty="0"/>
              <a:t>parama</a:t>
            </a:r>
            <a:r>
              <a:rPr lang="lt-LT" dirty="0"/>
              <a:t>, gali paaštrėti su prieštaraujančio nepaklusnumo sutrikimu susijusios elgesio problemos. </a:t>
            </a:r>
            <a:endParaRPr lang="lt-LT" dirty="0" smtClean="0"/>
          </a:p>
          <a:p>
            <a:r>
              <a:rPr lang="lt-LT" b="1" dirty="0"/>
              <a:t>Biologiniai veiksniai</a:t>
            </a:r>
            <a:r>
              <a:rPr lang="lt-LT" dirty="0"/>
              <a:t>. Biologiniu požiūriu vaikai, turintys tam tikrų neurologinių sutrikimų arba patyrę smegenų traumą, gali būti labiau linkę patirti prieštaraujančio nepaklusnumo sutrikimo </a:t>
            </a:r>
            <a:r>
              <a:rPr lang="lt-LT" dirty="0" smtClean="0"/>
              <a:t>simptomus. </a:t>
            </a:r>
            <a:endParaRPr lang="en-US" dirty="0"/>
          </a:p>
        </p:txBody>
      </p:sp>
    </p:spTree>
    <p:extLst>
      <p:ext uri="{BB962C8B-B14F-4D97-AF65-F5344CB8AC3E}">
        <p14:creationId xmlns:p14="http://schemas.microsoft.com/office/powerpoint/2010/main" val="2548515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err="1"/>
              <a:t>Prieštaraujančio</a:t>
            </a:r>
            <a:r>
              <a:rPr lang="en-US" sz="3600" dirty="0"/>
              <a:t> </a:t>
            </a:r>
            <a:r>
              <a:rPr lang="en-US" sz="3600" dirty="0" err="1"/>
              <a:t>nepaklusnumo</a:t>
            </a:r>
            <a:r>
              <a:rPr lang="en-US" sz="3600" dirty="0"/>
              <a:t> </a:t>
            </a:r>
            <a:r>
              <a:rPr lang="en-US" sz="3600" dirty="0" err="1"/>
              <a:t>sutrikimo</a:t>
            </a:r>
            <a:r>
              <a:rPr lang="en-US" sz="3600" dirty="0"/>
              <a:t> </a:t>
            </a:r>
            <a:r>
              <a:rPr lang="en-US" sz="3600" dirty="0" err="1"/>
              <a:t>simptomai</a:t>
            </a:r>
            <a:r>
              <a:rPr lang="en-US" sz="3600" dirty="0"/>
              <a:t/>
            </a:r>
            <a:br>
              <a:rPr lang="en-US" sz="3600" dirty="0"/>
            </a:br>
            <a:endParaRPr lang="en-US" sz="3600" dirty="0"/>
          </a:p>
        </p:txBody>
      </p:sp>
      <p:sp>
        <p:nvSpPr>
          <p:cNvPr id="3" name="Content Placeholder 2"/>
          <p:cNvSpPr>
            <a:spLocks noGrp="1"/>
          </p:cNvSpPr>
          <p:nvPr>
            <p:ph idx="1"/>
          </p:nvPr>
        </p:nvSpPr>
        <p:spPr/>
        <p:txBody>
          <a:bodyPr>
            <a:normAutofit fontScale="92500" lnSpcReduction="10000"/>
          </a:bodyPr>
          <a:lstStyle/>
          <a:p>
            <a:r>
              <a:rPr lang="lt-LT" b="1" dirty="0"/>
              <a:t>Fiziniai simptomai</a:t>
            </a:r>
            <a:r>
              <a:rPr lang="lt-LT" dirty="0"/>
              <a:t>. </a:t>
            </a:r>
            <a:r>
              <a:rPr lang="lt-LT" dirty="0" smtClean="0"/>
              <a:t> </a:t>
            </a:r>
            <a:r>
              <a:rPr lang="lt-LT" dirty="0"/>
              <a:t>M</a:t>
            </a:r>
            <a:r>
              <a:rPr lang="lt-LT" dirty="0" smtClean="0"/>
              <a:t>iego </a:t>
            </a:r>
            <a:r>
              <a:rPr lang="lt-LT" dirty="0"/>
              <a:t>sutrikimai</a:t>
            </a:r>
            <a:r>
              <a:rPr lang="lt-LT" dirty="0" smtClean="0"/>
              <a:t>, </a:t>
            </a:r>
            <a:r>
              <a:rPr lang="lt-LT" dirty="0"/>
              <a:t>nemiga ar košmarai, dėl kurių vaikai gali jausti nuovargį ar </a:t>
            </a:r>
            <a:r>
              <a:rPr lang="lt-LT" dirty="0" smtClean="0"/>
              <a:t>irzlumą. </a:t>
            </a:r>
            <a:r>
              <a:rPr lang="lt-LT" dirty="0"/>
              <a:t>G</a:t>
            </a:r>
            <a:r>
              <a:rPr lang="lt-LT" dirty="0" smtClean="0"/>
              <a:t>ali </a:t>
            </a:r>
            <a:r>
              <a:rPr lang="lt-LT" dirty="0"/>
              <a:t>pasireikšti psichosomatiniai simptomai, pavyzdžiui, galvos ar skrandžio skausmai, dažnai susiję su stresu ar </a:t>
            </a:r>
            <a:r>
              <a:rPr lang="lt-LT" dirty="0" smtClean="0"/>
              <a:t>nerimu.</a:t>
            </a:r>
          </a:p>
          <a:p>
            <a:r>
              <a:rPr lang="lt-LT" b="1" dirty="0"/>
              <a:t>Elgesio ir emociniai simptomai</a:t>
            </a:r>
            <a:r>
              <a:rPr lang="lt-LT" dirty="0"/>
              <a:t>. </a:t>
            </a:r>
            <a:r>
              <a:rPr lang="lt-LT" dirty="0" smtClean="0"/>
              <a:t> </a:t>
            </a:r>
            <a:r>
              <a:rPr lang="lt-LT" dirty="0"/>
              <a:t>D</a:t>
            </a:r>
            <a:r>
              <a:rPr lang="lt-LT" dirty="0" smtClean="0"/>
              <a:t>ažnais </a:t>
            </a:r>
            <a:r>
              <a:rPr lang="lt-LT" dirty="0"/>
              <a:t>pykčio </a:t>
            </a:r>
            <a:r>
              <a:rPr lang="lt-LT" dirty="0" smtClean="0"/>
              <a:t>priepuoliai, </a:t>
            </a:r>
            <a:r>
              <a:rPr lang="lt-LT" dirty="0"/>
              <a:t>nuolatiniu </a:t>
            </a:r>
            <a:r>
              <a:rPr lang="lt-LT" dirty="0" smtClean="0"/>
              <a:t>nepaklusnumas </a:t>
            </a:r>
            <a:r>
              <a:rPr lang="lt-LT" dirty="0"/>
              <a:t>ir </a:t>
            </a:r>
            <a:r>
              <a:rPr lang="lt-LT" dirty="0" smtClean="0"/>
              <a:t>atsisakymas </a:t>
            </a:r>
            <a:r>
              <a:rPr lang="lt-LT" dirty="0"/>
              <a:t>laikytis taisyklių ar </a:t>
            </a:r>
            <a:r>
              <a:rPr lang="lt-LT" dirty="0" smtClean="0"/>
              <a:t>nurodymų. </a:t>
            </a:r>
            <a:r>
              <a:rPr lang="lt-LT" dirty="0"/>
              <a:t>Vaikai dažnai sąmoningai erzina kitus, kaltina kitus dėl savo klaidų ir patys lengvai sudirgsta. Jiems taip pat gali būti būdingas piktas ir kerštingas elgesys bei svyruojanti </a:t>
            </a:r>
            <a:r>
              <a:rPr lang="lt-LT" dirty="0" smtClean="0"/>
              <a:t>nuotaika.</a:t>
            </a:r>
          </a:p>
          <a:p>
            <a:r>
              <a:rPr lang="lt-LT" b="1" dirty="0"/>
              <a:t>Socialiniai simptomai</a:t>
            </a:r>
            <a:r>
              <a:rPr lang="lt-LT" dirty="0"/>
              <a:t>. </a:t>
            </a:r>
            <a:r>
              <a:rPr lang="lt-LT" dirty="0" smtClean="0"/>
              <a:t>Dėl </a:t>
            </a:r>
            <a:r>
              <a:rPr lang="lt-LT" dirty="0"/>
              <a:t>agresyvaus elgesio ir polinkio kaltinti kitus, šiems vaikams dažnai sunku išlaikyti draugystę </a:t>
            </a:r>
            <a:r>
              <a:rPr lang="lt-LT" dirty="0" smtClean="0"/>
              <a:t>. </a:t>
            </a:r>
            <a:r>
              <a:rPr lang="lt-LT" dirty="0"/>
              <a:t>Jie gali dažnai ginčytis su suaugusiaisiais ir atsisakyti paklusti taisyklėms, dėl to kyla problemų mokykloje ir kitose socialinėse aplinkose. Be to, bendraudami su kitais jie gali atrodyti nemalonūs ar pikti, o tai dar labiau izoliuoja juos nuo </a:t>
            </a:r>
            <a:r>
              <a:rPr lang="lt-LT" dirty="0" smtClean="0"/>
              <a:t>bendraamžių.</a:t>
            </a:r>
            <a:endParaRPr lang="en-US" dirty="0"/>
          </a:p>
        </p:txBody>
      </p:sp>
    </p:spTree>
    <p:extLst>
      <p:ext uri="{BB962C8B-B14F-4D97-AF65-F5344CB8AC3E}">
        <p14:creationId xmlns:p14="http://schemas.microsoft.com/office/powerpoint/2010/main" val="615500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smtClean="0"/>
              <a:t>Koks tėvų elgesys gali stiprinti prieštaraujantį elgesį? </a:t>
            </a:r>
            <a:endParaRPr lang="en-US" dirty="0"/>
          </a:p>
        </p:txBody>
      </p:sp>
      <p:pic>
        <p:nvPicPr>
          <p:cNvPr id="4" name="Content Placeholder 3"/>
          <p:cNvPicPr>
            <a:picLocks noGrp="1" noChangeAspect="1"/>
          </p:cNvPicPr>
          <p:nvPr>
            <p:ph idx="1"/>
          </p:nvPr>
        </p:nvPicPr>
        <p:blipFill>
          <a:blip r:embed="rId2"/>
          <a:stretch>
            <a:fillRect/>
          </a:stretch>
        </p:blipFill>
        <p:spPr>
          <a:xfrm>
            <a:off x="822325" y="1737361"/>
            <a:ext cx="7543800" cy="3832332"/>
          </a:xfrm>
          <a:prstGeom prst="rect">
            <a:avLst/>
          </a:prstGeom>
        </p:spPr>
      </p:pic>
    </p:spTree>
    <p:extLst>
      <p:ext uri="{BB962C8B-B14F-4D97-AF65-F5344CB8AC3E}">
        <p14:creationId xmlns:p14="http://schemas.microsoft.com/office/powerpoint/2010/main" val="27121807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z="4000" dirty="0"/>
              <a:t>Diagnozės ir gydymo metodai</a:t>
            </a:r>
            <a:r>
              <a:rPr lang="lt-LT" b="1" dirty="0"/>
              <a:t/>
            </a:r>
            <a:br>
              <a:rPr lang="lt-LT" b="1" dirty="0"/>
            </a:br>
            <a:endParaRPr lang="en-US" dirty="0"/>
          </a:p>
        </p:txBody>
      </p:sp>
      <p:sp>
        <p:nvSpPr>
          <p:cNvPr id="3" name="Content Placeholder 2"/>
          <p:cNvSpPr>
            <a:spLocks noGrp="1"/>
          </p:cNvSpPr>
          <p:nvPr>
            <p:ph idx="1"/>
          </p:nvPr>
        </p:nvSpPr>
        <p:spPr/>
        <p:txBody>
          <a:bodyPr>
            <a:normAutofit/>
          </a:bodyPr>
          <a:lstStyle/>
          <a:p>
            <a:r>
              <a:rPr lang="lt-LT" dirty="0"/>
              <a:t>Prieštaraujančio nepaklusnumo sutrikimo diagnozė nustatoma atlikus išsamų vaikų psichiatro arba psichologo įvertinimą ir yra pagrįsta nuolatiniu dirglumu, prieštaraujančiu elgesiu ir kerštingumu</a:t>
            </a:r>
            <a:r>
              <a:rPr lang="lt-LT" dirty="0" smtClean="0"/>
              <a:t>.</a:t>
            </a:r>
          </a:p>
          <a:p>
            <a:r>
              <a:rPr lang="lt-LT" dirty="0"/>
              <a:t>Prieštaraujančio nepaklusnumo sutrikimo, kaip ir daugelio kitų elgesio sutrikimų, „išgydyti“ neįmanoma, tačiau jį tikrai galima veiksmingai valdyti. </a:t>
            </a:r>
          </a:p>
          <a:p>
            <a:pPr marL="0" indent="0">
              <a:buNone/>
            </a:pPr>
            <a:r>
              <a:rPr lang="lt-LT" dirty="0"/>
              <a:t> </a:t>
            </a:r>
            <a:r>
              <a:rPr lang="lt-LT" b="1" dirty="0" smtClean="0"/>
              <a:t>Elgesio </a:t>
            </a:r>
            <a:r>
              <a:rPr lang="lt-LT" b="1" dirty="0"/>
              <a:t>terapija</a:t>
            </a:r>
            <a:r>
              <a:rPr lang="lt-LT" dirty="0"/>
              <a:t>. Elgesio terapija yra vienas veiksmingiausių prieštaraujančio nepaklusnumo sutrikimo gydymo būdų</a:t>
            </a:r>
            <a:r>
              <a:rPr lang="lt-LT" dirty="0" smtClean="0"/>
              <a:t>. </a:t>
            </a:r>
            <a:r>
              <a:rPr lang="lt-LT" dirty="0"/>
              <a:t>K</a:t>
            </a:r>
            <a:r>
              <a:rPr lang="lt-LT" dirty="0" smtClean="0"/>
              <a:t>ognityvinė-elgesio </a:t>
            </a:r>
            <a:r>
              <a:rPr lang="lt-LT" dirty="0"/>
              <a:t>terapija (KET), kurios metu daugiausia dėmesio skiriama </a:t>
            </a:r>
            <a:r>
              <a:rPr lang="lt-LT" b="1" dirty="0"/>
              <a:t>veiksmingų problemų sprendimo strategijų ugdymui, impulsų kontrolės gerinimui ir sveikesnių tarpasmeninių santykių įgūdžių ugdymui </a:t>
            </a:r>
            <a:r>
              <a:rPr lang="lt-LT" dirty="0"/>
              <a:t>[13</a:t>
            </a:r>
            <a:r>
              <a:rPr lang="lt-LT" dirty="0" smtClean="0"/>
              <a:t>].</a:t>
            </a:r>
            <a:endParaRPr lang="en-US" dirty="0"/>
          </a:p>
        </p:txBody>
      </p:sp>
    </p:spTree>
    <p:extLst>
      <p:ext uri="{BB962C8B-B14F-4D97-AF65-F5344CB8AC3E}">
        <p14:creationId xmlns:p14="http://schemas.microsoft.com/office/powerpoint/2010/main" val="1112622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lt-LT" dirty="0" smtClean="0"/>
              <a:t>Suaugusieji</a:t>
            </a:r>
            <a:r>
              <a:rPr lang="lt-LT" dirty="0"/>
              <a:t>, sergantys prieštaraujančio nepaklusnumo sutrikimu, gali susidurti su santykių, profesiniais sunkumais ir psichikos sveikatos sutrikimais, tokiais kaip depresija ar nerimas. </a:t>
            </a:r>
            <a:endParaRPr lang="lt-LT" dirty="0" smtClean="0"/>
          </a:p>
          <a:p>
            <a:r>
              <a:rPr lang="lt-LT" dirty="0"/>
              <a:t>Mokytojai gali atlikti labai svarbų vaidmenį valdant simptomus. Jie gali užtikrinti </a:t>
            </a:r>
            <a:r>
              <a:rPr lang="lt-LT" b="1" dirty="0"/>
              <a:t>struktūruotą </a:t>
            </a:r>
            <a:r>
              <a:rPr lang="lt-LT" dirty="0"/>
              <a:t>ir </a:t>
            </a:r>
            <a:r>
              <a:rPr lang="lt-LT" b="1" dirty="0"/>
              <a:t>nuoseklią </a:t>
            </a:r>
            <a:r>
              <a:rPr lang="lt-LT" dirty="0"/>
              <a:t>aplinką, </a:t>
            </a:r>
            <a:r>
              <a:rPr lang="lt-LT" b="1" dirty="0"/>
              <a:t>nustatyti aiškias taisykles </a:t>
            </a:r>
            <a:r>
              <a:rPr lang="lt-LT" dirty="0"/>
              <a:t>ir lūkesčius bei </a:t>
            </a:r>
            <a:r>
              <a:rPr lang="lt-LT" b="1" dirty="0"/>
              <a:t>teigiamai pastiprinti </a:t>
            </a:r>
            <a:r>
              <a:rPr lang="lt-LT" dirty="0"/>
              <a:t>tinkamą </a:t>
            </a:r>
            <a:r>
              <a:rPr lang="lt-LT" b="1" dirty="0"/>
              <a:t>elgesį</a:t>
            </a:r>
            <a:r>
              <a:rPr lang="lt-LT" dirty="0"/>
              <a:t>. Mokytojai taip pat gali </a:t>
            </a:r>
            <a:r>
              <a:rPr lang="lt-LT" b="1" dirty="0"/>
              <a:t>bendradarbiauti su tėvais </a:t>
            </a:r>
            <a:r>
              <a:rPr lang="lt-LT" dirty="0"/>
              <a:t>siekdami užtikrinti nuoseklių elgesio valdymo strategijų taikymą tiek namuose, tiek mokykloje. </a:t>
            </a:r>
            <a:endParaRPr lang="en-US" dirty="0"/>
          </a:p>
        </p:txBody>
      </p:sp>
    </p:spTree>
    <p:extLst>
      <p:ext uri="{BB962C8B-B14F-4D97-AF65-F5344CB8AC3E}">
        <p14:creationId xmlns:p14="http://schemas.microsoft.com/office/powerpoint/2010/main" val="1873134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lt-LT" b="1" dirty="0"/>
              <a:t>Aiškios taisyklės ir struktūra</a:t>
            </a:r>
            <a:r>
              <a:rPr lang="lt-LT" dirty="0"/>
              <a:t>: Vaikams svarbu žinoti, ko tikimasi. Aiškiai nustatykite taisykles ir laikykitės jų </a:t>
            </a:r>
            <a:r>
              <a:rPr lang="lt-LT" dirty="0" smtClean="0"/>
              <a:t>nuosekliai.</a:t>
            </a:r>
            <a:endParaRPr lang="lt-LT" dirty="0"/>
          </a:p>
          <a:p>
            <a:r>
              <a:rPr lang="lt-LT" b="1" dirty="0"/>
              <a:t>Pozityvus pastiprinimas</a:t>
            </a:r>
            <a:r>
              <a:rPr lang="lt-LT" dirty="0"/>
              <a:t>: Skatinkite gerą elgesį pagyrimais ir apdovanojimais. Tai gali būti žodinis pagyrimas, lipdukai ar kiti maži </a:t>
            </a:r>
            <a:r>
              <a:rPr lang="lt-LT" dirty="0" smtClean="0"/>
              <a:t>apdovanojimai.</a:t>
            </a:r>
            <a:endParaRPr lang="lt-LT" dirty="0"/>
          </a:p>
          <a:p>
            <a:r>
              <a:rPr lang="lt-LT" b="1" dirty="0"/>
              <a:t>Emocijų valdymo mokymas</a:t>
            </a:r>
            <a:r>
              <a:rPr lang="lt-LT" dirty="0"/>
              <a:t>: Padėkite vaikams atpažinti ir valdyti savo emocijas. Galite naudoti emocijų korteles ar žaidimus, kurie moko atpažinti ir išreikšti </a:t>
            </a:r>
            <a:r>
              <a:rPr lang="lt-LT" dirty="0" smtClean="0"/>
              <a:t>jausmus</a:t>
            </a:r>
            <a:r>
              <a:rPr lang="lt-LT" dirty="0"/>
              <a:t>.</a:t>
            </a:r>
          </a:p>
          <a:p>
            <a:r>
              <a:rPr lang="lt-LT" b="1" dirty="0"/>
              <a:t>Bendravimo įgūdžių ugdymas</a:t>
            </a:r>
            <a:r>
              <a:rPr lang="lt-LT" dirty="0"/>
              <a:t>: Mokykite vaikus, kaip tinkamai bendrauti su kitais. Tai gali apimti konfliktų sprendimo strategijas ir </a:t>
            </a:r>
            <a:r>
              <a:rPr lang="lt-LT" dirty="0" err="1"/>
              <a:t>empatijos</a:t>
            </a:r>
            <a:r>
              <a:rPr lang="lt-LT" dirty="0"/>
              <a:t> </a:t>
            </a:r>
            <a:r>
              <a:rPr lang="lt-LT" dirty="0" smtClean="0"/>
              <a:t>ugdymą.</a:t>
            </a:r>
            <a:endParaRPr lang="lt-LT" dirty="0"/>
          </a:p>
          <a:p>
            <a:r>
              <a:rPr lang="lt-LT" b="1" dirty="0"/>
              <a:t>Fizinė veikla</a:t>
            </a:r>
            <a:r>
              <a:rPr lang="lt-LT" dirty="0"/>
              <a:t>: Skatinkite vaikus dalyvauti fizinėje veikloje, kuri gali padėti išlieti energiją ir sumažinti </a:t>
            </a:r>
            <a:r>
              <a:rPr lang="lt-LT" dirty="0" smtClean="0"/>
              <a:t>stresą.</a:t>
            </a:r>
            <a:endParaRPr lang="lt-LT" dirty="0"/>
          </a:p>
          <a:p>
            <a:endParaRPr lang="en-US" dirty="0"/>
          </a:p>
        </p:txBody>
      </p:sp>
    </p:spTree>
    <p:extLst>
      <p:ext uri="{BB962C8B-B14F-4D97-AF65-F5344CB8AC3E}">
        <p14:creationId xmlns:p14="http://schemas.microsoft.com/office/powerpoint/2010/main" val="15302565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dirty="0"/>
              <a:t>Patarimai </a:t>
            </a:r>
            <a:r>
              <a:rPr lang="lt-LT" dirty="0" smtClean="0"/>
              <a:t> </a:t>
            </a:r>
            <a:r>
              <a:rPr lang="lt-LT" dirty="0"/>
              <a:t>pedagogams</a:t>
            </a:r>
            <a:r>
              <a:rPr lang="lt-LT" b="1" dirty="0"/>
              <a:t/>
            </a:r>
            <a:br>
              <a:rPr lang="lt-LT" b="1" dirty="0"/>
            </a:br>
            <a:endParaRPr lang="en-US" dirty="0"/>
          </a:p>
        </p:txBody>
      </p:sp>
      <p:sp>
        <p:nvSpPr>
          <p:cNvPr id="3" name="Content Placeholder 2"/>
          <p:cNvSpPr>
            <a:spLocks noGrp="1"/>
          </p:cNvSpPr>
          <p:nvPr>
            <p:ph idx="1"/>
          </p:nvPr>
        </p:nvSpPr>
        <p:spPr/>
        <p:txBody>
          <a:bodyPr/>
          <a:lstStyle/>
          <a:p>
            <a:r>
              <a:rPr lang="lt-LT" dirty="0" err="1"/>
              <a:t>E</a:t>
            </a:r>
            <a:r>
              <a:rPr lang="en-US" dirty="0" err="1" smtClean="0"/>
              <a:t>mpatiškos</a:t>
            </a:r>
            <a:r>
              <a:rPr lang="en-US" dirty="0"/>
              <a:t>, </a:t>
            </a:r>
            <a:r>
              <a:rPr lang="en-US" dirty="0" err="1"/>
              <a:t>kantrios</a:t>
            </a:r>
            <a:r>
              <a:rPr lang="en-US" dirty="0"/>
              <a:t> </a:t>
            </a:r>
            <a:r>
              <a:rPr lang="en-US" dirty="0" err="1"/>
              <a:t>ir</a:t>
            </a:r>
            <a:r>
              <a:rPr lang="en-US" dirty="0"/>
              <a:t> </a:t>
            </a:r>
            <a:r>
              <a:rPr lang="en-US" dirty="0" err="1"/>
              <a:t>supratingos</a:t>
            </a:r>
            <a:r>
              <a:rPr lang="en-US" dirty="0"/>
              <a:t> </a:t>
            </a:r>
            <a:r>
              <a:rPr lang="en-US" dirty="0" err="1"/>
              <a:t>pozicijos</a:t>
            </a:r>
            <a:r>
              <a:rPr lang="en-US" dirty="0"/>
              <a:t> </a:t>
            </a:r>
            <a:r>
              <a:rPr lang="en-US" dirty="0" err="1"/>
              <a:t>išlaikymas</a:t>
            </a:r>
            <a:r>
              <a:rPr lang="en-US" dirty="0"/>
              <a:t> </a:t>
            </a:r>
            <a:r>
              <a:rPr lang="en-US" dirty="0" err="1"/>
              <a:t>gali</a:t>
            </a:r>
            <a:r>
              <a:rPr lang="en-US" dirty="0"/>
              <a:t> </a:t>
            </a:r>
            <a:r>
              <a:rPr lang="en-US" dirty="0" err="1"/>
              <a:t>būti</a:t>
            </a:r>
            <a:r>
              <a:rPr lang="en-US" dirty="0"/>
              <a:t> </a:t>
            </a:r>
            <a:r>
              <a:rPr lang="en-US" dirty="0" err="1"/>
              <a:t>labai</a:t>
            </a:r>
            <a:r>
              <a:rPr lang="en-US" dirty="0"/>
              <a:t> </a:t>
            </a:r>
            <a:r>
              <a:rPr lang="en-US" dirty="0" err="1"/>
              <a:t>veiksmingas</a:t>
            </a:r>
            <a:r>
              <a:rPr lang="en-US" dirty="0" smtClean="0"/>
              <a:t>.</a:t>
            </a:r>
            <a:endParaRPr lang="lt-LT" dirty="0" smtClean="0"/>
          </a:p>
          <a:p>
            <a:r>
              <a:rPr lang="lt-LT" dirty="0"/>
              <a:t>B</a:t>
            </a:r>
            <a:r>
              <a:rPr lang="lt-LT" dirty="0" smtClean="0"/>
              <a:t>also </a:t>
            </a:r>
            <a:r>
              <a:rPr lang="lt-LT" dirty="0"/>
              <a:t>ir kūno kalbos </a:t>
            </a:r>
            <a:r>
              <a:rPr lang="lt-LT" dirty="0" smtClean="0"/>
              <a:t>panaudojimas </a:t>
            </a:r>
            <a:r>
              <a:rPr lang="lt-LT" dirty="0"/>
              <a:t>mokinio elgesiui </a:t>
            </a:r>
            <a:r>
              <a:rPr lang="lt-LT" dirty="0" smtClean="0"/>
              <a:t>valdyti.</a:t>
            </a:r>
          </a:p>
          <a:p>
            <a:r>
              <a:rPr lang="lt-LT" dirty="0"/>
              <a:t>S</a:t>
            </a:r>
            <a:r>
              <a:rPr lang="lt-LT" dirty="0" smtClean="0"/>
              <a:t>ukurti </a:t>
            </a:r>
            <a:r>
              <a:rPr lang="lt-LT" b="1" dirty="0"/>
              <a:t>nuspėjamą</a:t>
            </a:r>
            <a:r>
              <a:rPr lang="lt-LT" dirty="0"/>
              <a:t>, </a:t>
            </a:r>
            <a:r>
              <a:rPr lang="lt-LT" b="1" dirty="0"/>
              <a:t>ramią</a:t>
            </a:r>
            <a:r>
              <a:rPr lang="lt-LT" dirty="0"/>
              <a:t> ir </a:t>
            </a:r>
            <a:r>
              <a:rPr lang="lt-LT" b="1" dirty="0"/>
              <a:t>struktūruotą</a:t>
            </a:r>
            <a:r>
              <a:rPr lang="lt-LT" dirty="0"/>
              <a:t> aplinką. </a:t>
            </a:r>
            <a:r>
              <a:rPr lang="lt-LT" b="1" dirty="0"/>
              <a:t>Nuosekli rutina </a:t>
            </a:r>
            <a:r>
              <a:rPr lang="lt-LT" dirty="0"/>
              <a:t>ir tvarkaraščiai bei aiškios taisyklės gali suteikti vaikui stabilumo ir nuspėjamumo jausmą.</a:t>
            </a:r>
            <a:endParaRPr lang="lt-LT" dirty="0" smtClean="0"/>
          </a:p>
          <a:p>
            <a:r>
              <a:rPr lang="lt-LT" dirty="0"/>
              <a:t>Skatinkite atvirą ir nuoširdų dialogą ir stenkitės suprasti esmines problemas, kurios gali lemti vaikų priešišką elgesį</a:t>
            </a:r>
            <a:r>
              <a:rPr lang="lt-LT" dirty="0" smtClean="0"/>
              <a:t>.</a:t>
            </a:r>
            <a:endParaRPr lang="lt-LT" dirty="0"/>
          </a:p>
          <a:p>
            <a:r>
              <a:rPr lang="lt-LT" dirty="0"/>
              <a:t>T</a:t>
            </a:r>
            <a:r>
              <a:rPr lang="lt-LT" dirty="0" smtClean="0"/>
              <a:t>eigiamo </a:t>
            </a:r>
            <a:r>
              <a:rPr lang="lt-LT" dirty="0"/>
              <a:t>pastiprinimo strategijų taikymas gali teigiamai paveikti vaiko </a:t>
            </a:r>
            <a:r>
              <a:rPr lang="lt-LT" dirty="0" smtClean="0"/>
              <a:t>elgesį.</a:t>
            </a:r>
            <a:endParaRPr lang="en-US" dirty="0"/>
          </a:p>
        </p:txBody>
      </p:sp>
    </p:spTree>
    <p:extLst>
      <p:ext uri="{BB962C8B-B14F-4D97-AF65-F5344CB8AC3E}">
        <p14:creationId xmlns:p14="http://schemas.microsoft.com/office/powerpoint/2010/main" val="22985272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230A27-1553-42F8-99D7-829868E137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72232D-B4D6-429F-B3D1-2D9891B85E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3772" y="963997"/>
            <a:ext cx="2441018" cy="4938361"/>
          </a:xfrm>
        </p:spPr>
        <p:txBody>
          <a:bodyPr anchor="ctr">
            <a:normAutofit/>
          </a:bodyPr>
          <a:lstStyle/>
          <a:p>
            <a:pPr algn="r"/>
            <a:r>
              <a:rPr lang="lt-LT" sz="3800" dirty="0"/>
              <a:t>Ribų </a:t>
            </a:r>
            <a:r>
              <a:rPr lang="lt-LT" sz="3800" dirty="0" smtClean="0"/>
              <a:t>nustatymas - susitarimai</a:t>
            </a:r>
            <a:endParaRPr lang="en-US" sz="3800" dirty="0"/>
          </a:p>
        </p:txBody>
      </p:sp>
      <p:cxnSp>
        <p:nvCxnSpPr>
          <p:cNvPr id="12" name="Straight Connector 11">
            <a:extLst>
              <a:ext uri="{FF2B5EF4-FFF2-40B4-BE49-F238E27FC236}">
                <a16:creationId xmlns:a16="http://schemas.microsoft.com/office/drawing/2014/main" id="{02CC3441-26B3-4381-B3DF-8AE3C288BC0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87688"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851161" y="963507"/>
            <a:ext cx="4601323" cy="4938851"/>
          </a:xfrm>
        </p:spPr>
        <p:txBody>
          <a:bodyPr anchor="ctr">
            <a:normAutofit/>
          </a:bodyPr>
          <a:lstStyle/>
          <a:p>
            <a:r>
              <a:rPr lang="lt-LT" sz="1600" dirty="0" smtClean="0"/>
              <a:t>Susitarimai </a:t>
            </a:r>
            <a:r>
              <a:rPr lang="lt-LT" sz="1600" dirty="0"/>
              <a:t>– elgesio taisyklės. </a:t>
            </a:r>
          </a:p>
          <a:p>
            <a:r>
              <a:rPr lang="lt-LT" sz="1600" dirty="0" smtClean="0"/>
              <a:t>Susitarimai </a:t>
            </a:r>
            <a:r>
              <a:rPr lang="lt-LT" sz="1600" dirty="0"/>
              <a:t>ugdo ir vidinę drausmę, savikontrolę. </a:t>
            </a:r>
          </a:p>
          <a:p>
            <a:r>
              <a:rPr lang="lt-LT" sz="1600" dirty="0"/>
              <a:t>Sukurkite ritualus – tai suteikia saugumo, pastovumo. </a:t>
            </a:r>
          </a:p>
          <a:p>
            <a:r>
              <a:rPr lang="lt-LT" sz="1600" dirty="0"/>
              <a:t>Iš anksto aptarti pageidaujamą elgesį prieš  skirtingas veiklas. </a:t>
            </a:r>
          </a:p>
          <a:p>
            <a:r>
              <a:rPr lang="lt-LT" sz="1600" dirty="0"/>
              <a:t>Netinkamas elgesys – pasakome kokio tinkamo elgesio pageidaujame. Nurodymai aiškūs, pozityvūs. „ </a:t>
            </a:r>
            <a:r>
              <a:rPr lang="lt-LT" sz="1600" dirty="0" smtClean="0"/>
              <a:t>Dabar klausome “. </a:t>
            </a:r>
            <a:endParaRPr lang="lt-LT" sz="1600" dirty="0"/>
          </a:p>
          <a:p>
            <a:r>
              <a:rPr lang="lt-LT" sz="1600" dirty="0"/>
              <a:t>Pertraukėlės. Jei vaiko elgesys tampa sunkiai valdomas, taikome pertraukėles, mokome atsitraukti. </a:t>
            </a:r>
          </a:p>
          <a:p>
            <a:r>
              <a:rPr lang="lt-LT" sz="1600" dirty="0"/>
              <a:t>Paskatinimų sistema.</a:t>
            </a:r>
          </a:p>
          <a:p>
            <a:endParaRPr lang="lt-LT" sz="1600" dirty="0"/>
          </a:p>
          <a:p>
            <a:endParaRPr lang="en-US" sz="1600" dirty="0"/>
          </a:p>
        </p:txBody>
      </p:sp>
    </p:spTree>
    <p:extLst>
      <p:ext uri="{BB962C8B-B14F-4D97-AF65-F5344CB8AC3E}">
        <p14:creationId xmlns:p14="http://schemas.microsoft.com/office/powerpoint/2010/main" val="396452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127024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lt-LT" dirty="0"/>
              <a:t>9.00 - 10.30 paskaita </a:t>
            </a:r>
            <a:endParaRPr lang="en-US" dirty="0"/>
          </a:p>
          <a:p>
            <a:r>
              <a:rPr lang="lt-LT" dirty="0"/>
              <a:t>10.30 - 10.45 pertrauka</a:t>
            </a:r>
            <a:endParaRPr lang="en-US" dirty="0"/>
          </a:p>
          <a:p>
            <a:r>
              <a:rPr lang="lt-LT" dirty="0"/>
              <a:t>10.45 - 12.15 paskaita</a:t>
            </a:r>
            <a:endParaRPr lang="en-US" dirty="0"/>
          </a:p>
          <a:p>
            <a:r>
              <a:rPr lang="lt-LT" dirty="0"/>
              <a:t>12.15 - 13.00 pietų pertrauka</a:t>
            </a:r>
            <a:endParaRPr lang="en-US" dirty="0"/>
          </a:p>
          <a:p>
            <a:r>
              <a:rPr lang="lt-LT" dirty="0"/>
              <a:t>13.00 - 15.00 paskaita ir refleksija</a:t>
            </a:r>
            <a:endParaRPr lang="en-US" dirty="0"/>
          </a:p>
          <a:p>
            <a:r>
              <a:rPr lang="lt-LT" dirty="0"/>
              <a:t>15.00 - 15.15 pertrauka</a:t>
            </a:r>
            <a:endParaRPr lang="en-US" dirty="0"/>
          </a:p>
          <a:p>
            <a:r>
              <a:rPr lang="lt-LT" dirty="0"/>
              <a:t>15.15 - 16.30  Savarankiškas gautos medžiagos studijavimas ( analizė)</a:t>
            </a:r>
            <a:endParaRPr lang="en-US" dirty="0"/>
          </a:p>
          <a:p>
            <a:endParaRPr lang="en-US" dirty="0"/>
          </a:p>
        </p:txBody>
      </p:sp>
    </p:spTree>
    <p:extLst>
      <p:ext uri="{BB962C8B-B14F-4D97-AF65-F5344CB8AC3E}">
        <p14:creationId xmlns:p14="http://schemas.microsoft.com/office/powerpoint/2010/main" val="3702451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smtClean="0"/>
              <a:t>Savistaba </a:t>
            </a:r>
            <a:r>
              <a:rPr lang="lt-LT" dirty="0" err="1" smtClean="0"/>
              <a:t>darželyj</a:t>
            </a:r>
            <a:r>
              <a:rPr lang="en-US" dirty="0" smtClean="0"/>
              <a:t>e</a:t>
            </a:r>
            <a:endParaRPr lang="en-US" dirty="0"/>
          </a:p>
        </p:txBody>
      </p:sp>
      <p:graphicFrame>
        <p:nvGraphicFramePr>
          <p:cNvPr id="3" name="Object 2"/>
          <p:cNvGraphicFramePr>
            <a:graphicFrameLocks noChangeAspect="1"/>
          </p:cNvGraphicFramePr>
          <p:nvPr>
            <p:extLst/>
          </p:nvPr>
        </p:nvGraphicFramePr>
        <p:xfrm>
          <a:off x="98424" y="2057400"/>
          <a:ext cx="8588375" cy="3962400"/>
        </p:xfrm>
        <a:graphic>
          <a:graphicData uri="http://schemas.openxmlformats.org/presentationml/2006/ole">
            <mc:AlternateContent xmlns:mc="http://schemas.openxmlformats.org/markup-compatibility/2006">
              <mc:Choice xmlns:v="urn:schemas-microsoft-com:vml" Requires="v">
                <p:oleObj spid="_x0000_s3105" name="Document" r:id="rId3" imgW="9487703" imgH="6036204" progId="Word.Document.12">
                  <p:embed/>
                </p:oleObj>
              </mc:Choice>
              <mc:Fallback>
                <p:oleObj name="Document" r:id="rId3" imgW="9487703" imgH="6036204" progId="Word.Document.12">
                  <p:embed/>
                  <p:pic>
                    <p:nvPicPr>
                      <p:cNvPr id="3" name="Object 2"/>
                      <p:cNvPicPr/>
                      <p:nvPr/>
                    </p:nvPicPr>
                    <p:blipFill>
                      <a:blip r:embed="rId4"/>
                      <a:stretch>
                        <a:fillRect/>
                      </a:stretch>
                    </p:blipFill>
                    <p:spPr>
                      <a:xfrm>
                        <a:off x="98424" y="2057400"/>
                        <a:ext cx="8588375" cy="3962400"/>
                      </a:xfrm>
                      <a:prstGeom prst="rect">
                        <a:avLst/>
                      </a:prstGeom>
                    </p:spPr>
                  </p:pic>
                </p:oleObj>
              </mc:Fallback>
            </mc:AlternateContent>
          </a:graphicData>
        </a:graphic>
      </p:graphicFrame>
    </p:spTree>
    <p:extLst>
      <p:ext uri="{BB962C8B-B14F-4D97-AF65-F5344CB8AC3E}">
        <p14:creationId xmlns:p14="http://schemas.microsoft.com/office/powerpoint/2010/main" val="359891839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20" name="Rectangle 4">
            <a:extLst>
              <a:ext uri="{FF2B5EF4-FFF2-40B4-BE49-F238E27FC236}">
                <a16:creationId xmlns:a16="http://schemas.microsoft.com/office/drawing/2014/main" id="{C7FFE540-A6FA-4BF0-9025-E4A1B2B20FFB}"/>
              </a:ext>
            </a:extLst>
          </p:cNvPr>
          <p:cNvSpPr>
            <a:spLocks noGrp="1" noChangeArrowheads="1"/>
          </p:cNvSpPr>
          <p:nvPr>
            <p:ph type="title"/>
          </p:nvPr>
        </p:nvSpPr>
        <p:spPr>
          <a:xfrm>
            <a:off x="3200400" y="2786063"/>
            <a:ext cx="2571750" cy="514350"/>
          </a:xfrm>
        </p:spPr>
        <p:txBody>
          <a:bodyPr>
            <a:normAutofit fontScale="90000"/>
          </a:bodyPr>
          <a:lstStyle/>
          <a:p>
            <a:pPr eaLnBrk="1" hangingPunct="1">
              <a:defRPr/>
            </a:pPr>
            <a:r>
              <a:rPr lang="lt-LT" dirty="0" smtClean="0"/>
              <a:t>Mano galios</a:t>
            </a:r>
            <a:endParaRPr lang="lt-LT" dirty="0"/>
          </a:p>
        </p:txBody>
      </p:sp>
      <p:sp>
        <p:nvSpPr>
          <p:cNvPr id="17411" name="AutoShape 12">
            <a:extLst>
              <a:ext uri="{FF2B5EF4-FFF2-40B4-BE49-F238E27FC236}">
                <a16:creationId xmlns:a16="http://schemas.microsoft.com/office/drawing/2014/main" id="{55AB9E87-D4E3-44A7-B3B0-5C46659DEA79}"/>
              </a:ext>
            </a:extLst>
          </p:cNvPr>
          <p:cNvSpPr>
            <a:spLocks noChangeArrowheads="1"/>
          </p:cNvSpPr>
          <p:nvPr/>
        </p:nvSpPr>
        <p:spPr bwMode="auto">
          <a:xfrm>
            <a:off x="854264" y="659111"/>
            <a:ext cx="1766887" cy="851438"/>
          </a:xfrm>
          <a:prstGeom prst="cloudCallout">
            <a:avLst>
              <a:gd name="adj1" fmla="val 79470"/>
              <a:gd name="adj2" fmla="val 130821"/>
            </a:avLst>
          </a:prstGeom>
          <a:solidFill>
            <a:srgbClr val="CCFFFF"/>
          </a:solidFill>
          <a:ln w="9525">
            <a:solidFill>
              <a:schemeClr val="tx1"/>
            </a:solidFill>
            <a:round/>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lt-LT" altLang="en-US" sz="1013">
                <a:latin typeface="Arial" panose="020B0604020202020204" pitchFamily="34" charset="0"/>
              </a:rPr>
              <a:t>Valgau tyliai</a:t>
            </a:r>
          </a:p>
        </p:txBody>
      </p:sp>
      <p:sp>
        <p:nvSpPr>
          <p:cNvPr id="17412" name="AutoShape 13">
            <a:extLst>
              <a:ext uri="{FF2B5EF4-FFF2-40B4-BE49-F238E27FC236}">
                <a16:creationId xmlns:a16="http://schemas.microsoft.com/office/drawing/2014/main" id="{2B5FDC86-99BC-4B7A-9428-AEF1FFDDEF17}"/>
              </a:ext>
            </a:extLst>
          </p:cNvPr>
          <p:cNvSpPr>
            <a:spLocks noChangeArrowheads="1"/>
          </p:cNvSpPr>
          <p:nvPr/>
        </p:nvSpPr>
        <p:spPr bwMode="auto">
          <a:xfrm>
            <a:off x="3043237" y="381000"/>
            <a:ext cx="1471613" cy="901565"/>
          </a:xfrm>
          <a:prstGeom prst="cloudCallout">
            <a:avLst>
              <a:gd name="adj1" fmla="val 10215"/>
              <a:gd name="adj2" fmla="val 137487"/>
            </a:avLst>
          </a:prstGeom>
          <a:solidFill>
            <a:srgbClr val="99CCFF"/>
          </a:solidFill>
          <a:ln w="9525">
            <a:solidFill>
              <a:schemeClr val="tx1"/>
            </a:solidFill>
            <a:round/>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lt-LT" altLang="en-US" sz="956">
                <a:latin typeface="Arial" panose="020B0604020202020204" pitchFamily="34" charset="0"/>
              </a:rPr>
              <a:t>Einu lėtai</a:t>
            </a:r>
          </a:p>
        </p:txBody>
      </p:sp>
      <p:sp>
        <p:nvSpPr>
          <p:cNvPr id="17413" name="AutoShape 14">
            <a:extLst>
              <a:ext uri="{FF2B5EF4-FFF2-40B4-BE49-F238E27FC236}">
                <a16:creationId xmlns:a16="http://schemas.microsoft.com/office/drawing/2014/main" id="{4CA37BDF-2FE5-464A-A926-653120C1D55E}"/>
              </a:ext>
            </a:extLst>
          </p:cNvPr>
          <p:cNvSpPr>
            <a:spLocks noChangeArrowheads="1"/>
          </p:cNvSpPr>
          <p:nvPr/>
        </p:nvSpPr>
        <p:spPr bwMode="auto">
          <a:xfrm>
            <a:off x="854264" y="3750470"/>
            <a:ext cx="1928813" cy="816566"/>
          </a:xfrm>
          <a:prstGeom prst="cloudCallout">
            <a:avLst>
              <a:gd name="adj1" fmla="val 65259"/>
              <a:gd name="adj2" fmla="val -107292"/>
            </a:avLst>
          </a:prstGeom>
          <a:solidFill>
            <a:srgbClr val="CCFFFF"/>
          </a:solidFill>
          <a:ln w="9525">
            <a:solidFill>
              <a:schemeClr val="tx1"/>
            </a:solidFill>
            <a:round/>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lt-LT" altLang="en-US" sz="956">
                <a:latin typeface="Arial" panose="020B0604020202020204" pitchFamily="34" charset="0"/>
              </a:rPr>
              <a:t>Pravardžiavimas</a:t>
            </a:r>
          </a:p>
          <a:p>
            <a:pPr algn="ctr" eaLnBrk="1" hangingPunct="1">
              <a:spcBef>
                <a:spcPct val="0"/>
              </a:spcBef>
              <a:buClrTx/>
              <a:buSzTx/>
              <a:buFontTx/>
              <a:buNone/>
            </a:pPr>
            <a:r>
              <a:rPr lang="lt-LT" altLang="en-US" sz="956">
                <a:latin typeface="Arial" panose="020B0604020202020204" pitchFamily="34" charset="0"/>
              </a:rPr>
              <a:t>Šaukiu vardu </a:t>
            </a:r>
          </a:p>
        </p:txBody>
      </p:sp>
      <p:sp>
        <p:nvSpPr>
          <p:cNvPr id="17414" name="AutoShape 15">
            <a:extLst>
              <a:ext uri="{FF2B5EF4-FFF2-40B4-BE49-F238E27FC236}">
                <a16:creationId xmlns:a16="http://schemas.microsoft.com/office/drawing/2014/main" id="{C4D7C075-430B-4EF2-A8B8-30149C8DC31E}"/>
              </a:ext>
            </a:extLst>
          </p:cNvPr>
          <p:cNvSpPr>
            <a:spLocks noChangeArrowheads="1"/>
          </p:cNvSpPr>
          <p:nvPr/>
        </p:nvSpPr>
        <p:spPr bwMode="auto">
          <a:xfrm>
            <a:off x="378016" y="2464593"/>
            <a:ext cx="2247254" cy="642938"/>
          </a:xfrm>
          <a:prstGeom prst="cloudCallout">
            <a:avLst>
              <a:gd name="adj1" fmla="val 74769"/>
              <a:gd name="adj2" fmla="val -36560"/>
            </a:avLst>
          </a:prstGeom>
          <a:solidFill>
            <a:srgbClr val="99CCFF"/>
          </a:solidFill>
          <a:ln w="9525">
            <a:solidFill>
              <a:schemeClr val="tx1"/>
            </a:solidFill>
            <a:round/>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lt-LT" altLang="en-US" sz="1013">
                <a:latin typeface="Arial" panose="020B0604020202020204" pitchFamily="34" charset="0"/>
              </a:rPr>
              <a:t>Mušimas </a:t>
            </a:r>
            <a:r>
              <a:rPr lang="en-US" altLang="en-US" sz="1013">
                <a:latin typeface="Arial" panose="020B0604020202020204" pitchFamily="34" charset="0"/>
              </a:rPr>
              <a:t>–</a:t>
            </a:r>
            <a:r>
              <a:rPr lang="en-US" altLang="en-US" sz="1013" err="1">
                <a:latin typeface="Arial" panose="020B0604020202020204" pitchFamily="34" charset="0"/>
              </a:rPr>
              <a:t>Pra</a:t>
            </a:r>
            <a:r>
              <a:rPr lang="lt-LT" altLang="en-US" sz="1013">
                <a:latin typeface="Arial" panose="020B0604020202020204" pitchFamily="34" charset="0"/>
              </a:rPr>
              <a:t>š</a:t>
            </a:r>
            <a:r>
              <a:rPr lang="en-US" altLang="en-US" sz="1013">
                <a:latin typeface="Arial" panose="020B0604020202020204" pitchFamily="34" charset="0"/>
              </a:rPr>
              <a:t>au </a:t>
            </a:r>
            <a:r>
              <a:rPr lang="en-US" altLang="en-US" sz="1013" err="1">
                <a:latin typeface="Arial" panose="020B0604020202020204" pitchFamily="34" charset="0"/>
              </a:rPr>
              <a:t>draugo</a:t>
            </a:r>
            <a:endParaRPr lang="lt-LT" altLang="en-US" sz="1013">
              <a:latin typeface="Arial" panose="020B0604020202020204" pitchFamily="34" charset="0"/>
            </a:endParaRPr>
          </a:p>
        </p:txBody>
      </p:sp>
      <p:sp>
        <p:nvSpPr>
          <p:cNvPr id="17416" name="AutoShape 17">
            <a:extLst>
              <a:ext uri="{FF2B5EF4-FFF2-40B4-BE49-F238E27FC236}">
                <a16:creationId xmlns:a16="http://schemas.microsoft.com/office/drawing/2014/main" id="{80E5A593-E334-4A42-A9AA-526AE4CF7EA3}"/>
              </a:ext>
            </a:extLst>
          </p:cNvPr>
          <p:cNvSpPr>
            <a:spLocks noChangeArrowheads="1"/>
          </p:cNvSpPr>
          <p:nvPr/>
        </p:nvSpPr>
        <p:spPr bwMode="auto">
          <a:xfrm>
            <a:off x="4572000" y="1066801"/>
            <a:ext cx="1828800" cy="776287"/>
          </a:xfrm>
          <a:prstGeom prst="cloudCallout">
            <a:avLst>
              <a:gd name="adj1" fmla="val -37315"/>
              <a:gd name="adj2" fmla="val 156713"/>
            </a:avLst>
          </a:prstGeom>
          <a:solidFill>
            <a:srgbClr val="CCFFFF"/>
          </a:solidFill>
          <a:ln w="9525">
            <a:solidFill>
              <a:schemeClr val="tx1"/>
            </a:solidFill>
            <a:round/>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lt-LT" altLang="en-US" sz="956">
                <a:latin typeface="Arial" panose="020B0604020202020204" pitchFamily="34" charset="0"/>
              </a:rPr>
              <a:t>Apkalbinėjimas</a:t>
            </a:r>
          </a:p>
          <a:p>
            <a:pPr algn="ctr" eaLnBrk="1" hangingPunct="1">
              <a:spcBef>
                <a:spcPct val="0"/>
              </a:spcBef>
              <a:buClrTx/>
              <a:buSzTx/>
              <a:buFontTx/>
              <a:buNone/>
            </a:pPr>
            <a:r>
              <a:rPr lang="lt-LT" altLang="en-US" sz="956">
                <a:latin typeface="Arial" panose="020B0604020202020204" pitchFamily="34" charset="0"/>
              </a:rPr>
              <a:t>Kalbu apie save</a:t>
            </a:r>
          </a:p>
          <a:p>
            <a:pPr algn="ctr" eaLnBrk="1" hangingPunct="1">
              <a:spcBef>
                <a:spcPct val="0"/>
              </a:spcBef>
              <a:buClrTx/>
              <a:buSzTx/>
              <a:buFontTx/>
              <a:buNone/>
            </a:pPr>
            <a:r>
              <a:rPr lang="lt-LT" altLang="en-US" sz="956">
                <a:latin typeface="Arial" panose="020B0604020202020204" pitchFamily="34" charset="0"/>
              </a:rPr>
              <a:t> </a:t>
            </a:r>
          </a:p>
        </p:txBody>
      </p:sp>
      <p:sp>
        <p:nvSpPr>
          <p:cNvPr id="17417" name="AutoShape 18">
            <a:extLst>
              <a:ext uri="{FF2B5EF4-FFF2-40B4-BE49-F238E27FC236}">
                <a16:creationId xmlns:a16="http://schemas.microsoft.com/office/drawing/2014/main" id="{2CB406E7-4A2B-41F4-AE81-6F78A2B58FAE}"/>
              </a:ext>
            </a:extLst>
          </p:cNvPr>
          <p:cNvSpPr>
            <a:spLocks noChangeArrowheads="1"/>
          </p:cNvSpPr>
          <p:nvPr/>
        </p:nvSpPr>
        <p:spPr bwMode="auto">
          <a:xfrm>
            <a:off x="5857875" y="2786062"/>
            <a:ext cx="2546081" cy="642938"/>
          </a:xfrm>
          <a:prstGeom prst="cloudCallout">
            <a:avLst>
              <a:gd name="adj1" fmla="val -87604"/>
              <a:gd name="adj2" fmla="val -7404"/>
            </a:avLst>
          </a:prstGeom>
          <a:solidFill>
            <a:srgbClr val="CCFFFF"/>
          </a:solidFill>
          <a:ln w="9525">
            <a:solidFill>
              <a:schemeClr val="tx1"/>
            </a:solidFill>
            <a:round/>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lt-LT" altLang="en-US" sz="956">
                <a:latin typeface="Arial" panose="020B0604020202020204" pitchFamily="34" charset="0"/>
              </a:rPr>
              <a:t>Garsiai kalba ( rėkia) </a:t>
            </a:r>
          </a:p>
          <a:p>
            <a:pPr algn="ctr" eaLnBrk="1" hangingPunct="1">
              <a:spcBef>
                <a:spcPct val="0"/>
              </a:spcBef>
              <a:buClrTx/>
              <a:buSzTx/>
              <a:buFontTx/>
              <a:buNone/>
            </a:pPr>
            <a:r>
              <a:rPr lang="lt-LT" altLang="en-US" sz="956">
                <a:latin typeface="Arial" panose="020B0604020202020204" pitchFamily="34" charset="0"/>
              </a:rPr>
              <a:t>Kalbu tyliai</a:t>
            </a:r>
          </a:p>
        </p:txBody>
      </p:sp>
      <p:sp>
        <p:nvSpPr>
          <p:cNvPr id="17418" name="AutoShape 19">
            <a:extLst>
              <a:ext uri="{FF2B5EF4-FFF2-40B4-BE49-F238E27FC236}">
                <a16:creationId xmlns:a16="http://schemas.microsoft.com/office/drawing/2014/main" id="{322C69DE-1EDA-4A7E-9EFE-CB9DCB3339A8}"/>
              </a:ext>
            </a:extLst>
          </p:cNvPr>
          <p:cNvSpPr>
            <a:spLocks noChangeArrowheads="1"/>
          </p:cNvSpPr>
          <p:nvPr/>
        </p:nvSpPr>
        <p:spPr bwMode="auto">
          <a:xfrm>
            <a:off x="5233100" y="3900487"/>
            <a:ext cx="1857375" cy="942974"/>
          </a:xfrm>
          <a:prstGeom prst="cloudCallout">
            <a:avLst>
              <a:gd name="adj1" fmla="val -93810"/>
              <a:gd name="adj2" fmla="val -101912"/>
            </a:avLst>
          </a:prstGeom>
          <a:solidFill>
            <a:srgbClr val="99CCFF"/>
          </a:solidFill>
          <a:ln w="9525">
            <a:solidFill>
              <a:schemeClr val="tx1"/>
            </a:solidFill>
            <a:round/>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lt-LT" altLang="en-US" sz="1013">
                <a:latin typeface="Arial" panose="020B0604020202020204" pitchFamily="34" charset="0"/>
              </a:rPr>
              <a:t>Daiktų mėtymas</a:t>
            </a:r>
          </a:p>
          <a:p>
            <a:pPr algn="ctr" eaLnBrk="1" hangingPunct="1">
              <a:spcBef>
                <a:spcPct val="0"/>
              </a:spcBef>
              <a:buClrTx/>
              <a:buSzTx/>
              <a:buFontTx/>
              <a:buNone/>
            </a:pPr>
            <a:r>
              <a:rPr lang="lt-LT" altLang="en-US" sz="1013">
                <a:latin typeface="Arial" panose="020B0604020202020204" pitchFamily="34" charset="0"/>
              </a:rPr>
              <a:t> dedu į lentyną.</a:t>
            </a:r>
          </a:p>
        </p:txBody>
      </p:sp>
      <p:sp>
        <p:nvSpPr>
          <p:cNvPr id="17419" name="AutoShape 20">
            <a:extLst>
              <a:ext uri="{FF2B5EF4-FFF2-40B4-BE49-F238E27FC236}">
                <a16:creationId xmlns:a16="http://schemas.microsoft.com/office/drawing/2014/main" id="{174C1D99-A9B4-4E52-8FC3-D837C5D95186}"/>
              </a:ext>
            </a:extLst>
          </p:cNvPr>
          <p:cNvSpPr>
            <a:spLocks noChangeArrowheads="1"/>
          </p:cNvSpPr>
          <p:nvPr/>
        </p:nvSpPr>
        <p:spPr bwMode="auto">
          <a:xfrm>
            <a:off x="6183824" y="2057400"/>
            <a:ext cx="1813302" cy="557213"/>
          </a:xfrm>
          <a:prstGeom prst="cloudCallout">
            <a:avLst>
              <a:gd name="adj1" fmla="val -108463"/>
              <a:gd name="adj2" fmla="val 72514"/>
            </a:avLst>
          </a:prstGeom>
          <a:solidFill>
            <a:srgbClr val="99CCFF"/>
          </a:solidFill>
          <a:ln w="9525">
            <a:solidFill>
              <a:schemeClr val="tx1"/>
            </a:solidFill>
            <a:round/>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lt-LT" altLang="en-US" sz="1013">
                <a:latin typeface="Arial" panose="020B0604020202020204" pitchFamily="34" charset="0"/>
              </a:rPr>
              <a:t>Ignoravimas</a:t>
            </a:r>
          </a:p>
          <a:p>
            <a:pPr algn="ctr" eaLnBrk="1" hangingPunct="1">
              <a:spcBef>
                <a:spcPct val="0"/>
              </a:spcBef>
              <a:buClrTx/>
              <a:buSzTx/>
              <a:buFontTx/>
              <a:buNone/>
            </a:pPr>
            <a:r>
              <a:rPr lang="lt-LT" altLang="en-US" sz="1013">
                <a:latin typeface="Arial" panose="020B0604020202020204" pitchFamily="34" charset="0"/>
              </a:rPr>
              <a:t>Priimu visus </a:t>
            </a:r>
          </a:p>
        </p:txBody>
      </p:sp>
      <p:sp>
        <p:nvSpPr>
          <p:cNvPr id="17420" name="AutoShape 21">
            <a:extLst>
              <a:ext uri="{FF2B5EF4-FFF2-40B4-BE49-F238E27FC236}">
                <a16:creationId xmlns:a16="http://schemas.microsoft.com/office/drawing/2014/main" id="{E6FF4D23-FC95-4384-B7B7-0E796293E6CD}"/>
              </a:ext>
            </a:extLst>
          </p:cNvPr>
          <p:cNvSpPr>
            <a:spLocks noChangeArrowheads="1"/>
          </p:cNvSpPr>
          <p:nvPr/>
        </p:nvSpPr>
        <p:spPr bwMode="auto">
          <a:xfrm>
            <a:off x="3088030" y="4243388"/>
            <a:ext cx="1471613" cy="471488"/>
          </a:xfrm>
          <a:prstGeom prst="cloudCallout">
            <a:avLst>
              <a:gd name="adj1" fmla="val -4415"/>
              <a:gd name="adj2" fmla="val -233688"/>
            </a:avLst>
          </a:prstGeom>
          <a:solidFill>
            <a:srgbClr val="99CCFF"/>
          </a:solidFill>
          <a:ln w="9525">
            <a:solidFill>
              <a:schemeClr val="tx1"/>
            </a:solidFill>
            <a:round/>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lt-LT" altLang="en-US" sz="956">
                <a:latin typeface="Arial" panose="020B0604020202020204" pitchFamily="34" charset="0"/>
              </a:rPr>
              <a:t>Darbą atlieku iki galo</a:t>
            </a:r>
          </a:p>
        </p:txBody>
      </p:sp>
    </p:spTree>
    <p:custDataLst>
      <p:tags r:id="rId1"/>
    </p:custDataLst>
    <p:extLst>
      <p:ext uri="{BB962C8B-B14F-4D97-AF65-F5344CB8AC3E}">
        <p14:creationId xmlns:p14="http://schemas.microsoft.com/office/powerpoint/2010/main" val="261948093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D476F-FF18-41F7-9688-BF2F1766FE13}"/>
              </a:ext>
            </a:extLst>
          </p:cNvPr>
          <p:cNvSpPr>
            <a:spLocks noGrp="1"/>
          </p:cNvSpPr>
          <p:nvPr>
            <p:ph type="title"/>
          </p:nvPr>
        </p:nvSpPr>
        <p:spPr>
          <a:xfrm>
            <a:off x="1085852" y="1921327"/>
            <a:ext cx="7200897" cy="528866"/>
          </a:xfrm>
        </p:spPr>
        <p:txBody>
          <a:bodyPr>
            <a:normAutofit fontScale="90000"/>
          </a:bodyPr>
          <a:lstStyle/>
          <a:p>
            <a:r>
              <a:rPr lang="lt-LT" dirty="0"/>
              <a:t>TEORIJA</a:t>
            </a:r>
            <a:endParaRPr lang="en-US" dirty="0"/>
          </a:p>
        </p:txBody>
      </p:sp>
      <p:sp>
        <p:nvSpPr>
          <p:cNvPr id="6" name="Content Placeholder 5"/>
          <p:cNvSpPr>
            <a:spLocks noGrp="1"/>
          </p:cNvSpPr>
          <p:nvPr>
            <p:ph idx="1"/>
          </p:nvPr>
        </p:nvSpPr>
        <p:spPr>
          <a:xfrm>
            <a:off x="1085852" y="3292926"/>
            <a:ext cx="7200897" cy="2169887"/>
          </a:xfrm>
        </p:spPr>
        <p:txBody>
          <a:bodyPr>
            <a:normAutofit/>
          </a:bodyPr>
          <a:lstStyle/>
          <a:p>
            <a:pPr marL="0" indent="0" algn="ctr">
              <a:buNone/>
            </a:pPr>
            <a:endParaRPr lang="lt-LT" sz="1500" dirty="0"/>
          </a:p>
          <a:p>
            <a:pPr marL="0" indent="0">
              <a:buNone/>
            </a:pPr>
            <a:r>
              <a:rPr lang="lt-LT" sz="1500" dirty="0"/>
              <a:t>                        Noras būti lygiaverčiu      </a:t>
            </a:r>
            <a:r>
              <a:rPr lang="lt-LT" sz="1500" b="1" dirty="0"/>
              <a:t>KERŠTAS</a:t>
            </a:r>
            <a:r>
              <a:rPr lang="lt-LT" sz="1500" dirty="0"/>
              <a:t>                 Bausmės taikymas</a:t>
            </a:r>
          </a:p>
          <a:p>
            <a:pPr marL="0" indent="0">
              <a:buNone/>
            </a:pPr>
            <a:r>
              <a:rPr lang="lt-LT" sz="1500" dirty="0"/>
              <a:t>                  Nenoras būti pažemintu       </a:t>
            </a:r>
            <a:r>
              <a:rPr lang="lt-LT" sz="1500" b="1" dirty="0"/>
              <a:t>VENGIMAS                  </a:t>
            </a:r>
            <a:r>
              <a:rPr lang="lt-LT" sz="1500" dirty="0"/>
              <a:t>Ignoravimas</a:t>
            </a:r>
          </a:p>
          <a:p>
            <a:pPr marL="0" indent="0" algn="ctr">
              <a:buNone/>
            </a:pPr>
            <a:r>
              <a:rPr lang="lt-LT" sz="1500" dirty="0"/>
              <a:t>Noras bendrauti           </a:t>
            </a:r>
            <a:r>
              <a:rPr lang="lt-LT" sz="1500" b="1" dirty="0"/>
              <a:t>DĖMESYS</a:t>
            </a:r>
            <a:r>
              <a:rPr lang="lt-LT" sz="1500" dirty="0"/>
              <a:t>                Drausminimas</a:t>
            </a:r>
          </a:p>
          <a:p>
            <a:pPr marL="0" indent="0" algn="ctr">
              <a:buNone/>
            </a:pPr>
            <a:r>
              <a:rPr lang="lt-LT" sz="1500" dirty="0"/>
              <a:t>Noras būti savarankišku      </a:t>
            </a:r>
            <a:r>
              <a:rPr lang="lt-LT" sz="1500" b="1" dirty="0"/>
              <a:t> JĖGA                  </a:t>
            </a:r>
            <a:r>
              <a:rPr lang="lt-LT" sz="1500" dirty="0"/>
              <a:t>Vaiko „nusodinimas“</a:t>
            </a:r>
          </a:p>
          <a:p>
            <a:pPr marL="0" indent="0" algn="ctr">
              <a:buNone/>
            </a:pPr>
            <a:endParaRPr lang="lt-LT" sz="1500" dirty="0"/>
          </a:p>
        </p:txBody>
      </p:sp>
      <p:graphicFrame>
        <p:nvGraphicFramePr>
          <p:cNvPr id="7" name="Table 6"/>
          <p:cNvGraphicFramePr>
            <a:graphicFrameLocks noGrp="1"/>
          </p:cNvGraphicFramePr>
          <p:nvPr/>
        </p:nvGraphicFramePr>
        <p:xfrm>
          <a:off x="1524001" y="2907392"/>
          <a:ext cx="6096000" cy="495300"/>
        </p:xfrm>
        <a:graphic>
          <a:graphicData uri="http://schemas.openxmlformats.org/drawingml/2006/table">
            <a:tbl>
              <a:tblPr firstRow="1" bandRow="1">
                <a:tableStyleId>{2D5ABB26-0587-4C30-8999-92F81FD0307C}</a:tableStyleId>
              </a:tblPr>
              <a:tblGrid>
                <a:gridCol w="2032000">
                  <a:extLst>
                    <a:ext uri="{9D8B030D-6E8A-4147-A177-3AD203B41FA5}">
                      <a16:colId xmlns:a16="http://schemas.microsoft.com/office/drawing/2014/main" val="3726111791"/>
                    </a:ext>
                  </a:extLst>
                </a:gridCol>
                <a:gridCol w="2032000">
                  <a:extLst>
                    <a:ext uri="{9D8B030D-6E8A-4147-A177-3AD203B41FA5}">
                      <a16:colId xmlns:a16="http://schemas.microsoft.com/office/drawing/2014/main" val="3654333756"/>
                    </a:ext>
                  </a:extLst>
                </a:gridCol>
                <a:gridCol w="2032000">
                  <a:extLst>
                    <a:ext uri="{9D8B030D-6E8A-4147-A177-3AD203B41FA5}">
                      <a16:colId xmlns:a16="http://schemas.microsoft.com/office/drawing/2014/main" val="3841213663"/>
                    </a:ext>
                  </a:extLst>
                </a:gridCol>
              </a:tblGrid>
              <a:tr h="480060">
                <a:tc>
                  <a:txBody>
                    <a:bodyPr/>
                    <a:lstStyle/>
                    <a:p>
                      <a:pPr algn="ctr"/>
                      <a:r>
                        <a:rPr lang="lt-LT" sz="1400" b="1" u="none" dirty="0"/>
                        <a:t>VAIKO POREIKIAI</a:t>
                      </a:r>
                    </a:p>
                  </a:txBody>
                  <a:tcPr marL="68580" marR="68580" marT="34290" marB="34290">
                    <a:lnB w="12700" cap="flat" cmpd="sng" algn="ctr">
                      <a:solidFill>
                        <a:schemeClr val="tx1"/>
                      </a:solidFill>
                      <a:prstDash val="solid"/>
                      <a:round/>
                      <a:headEnd type="none" w="med" len="med"/>
                      <a:tailEnd type="none" w="med" len="med"/>
                    </a:lnB>
                  </a:tcPr>
                </a:tc>
                <a:tc>
                  <a:txBody>
                    <a:bodyPr/>
                    <a:lstStyle/>
                    <a:p>
                      <a:pPr algn="ctr"/>
                      <a:r>
                        <a:rPr lang="lt-LT" sz="1400" b="1" u="none" dirty="0"/>
                        <a:t> TIKSLAS </a:t>
                      </a:r>
                    </a:p>
                  </a:txBody>
                  <a:tcPr marL="68580" marR="68580" marT="34290" marB="34290">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t-LT" sz="1400" b="1" u="none" dirty="0"/>
                        <a:t>SUAUGUSIOJO JAUSMAI, ELGESYS</a:t>
                      </a:r>
                    </a:p>
                  </a:txBody>
                  <a:tcPr marL="68580" marR="68580" marT="34290" marB="3429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1459453"/>
                  </a:ext>
                </a:extLst>
              </a:tr>
            </a:tbl>
          </a:graphicData>
        </a:graphic>
      </p:graphicFrame>
    </p:spTree>
    <p:extLst>
      <p:ext uri="{BB962C8B-B14F-4D97-AF65-F5344CB8AC3E}">
        <p14:creationId xmlns:p14="http://schemas.microsoft.com/office/powerpoint/2010/main" val="3290954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089725"/>
            <a:ext cx="7490525" cy="4400248"/>
          </a:xfrm>
        </p:spPr>
      </p:pic>
    </p:spTree>
    <p:extLst>
      <p:ext uri="{BB962C8B-B14F-4D97-AF65-F5344CB8AC3E}">
        <p14:creationId xmlns:p14="http://schemas.microsoft.com/office/powerpoint/2010/main" val="548558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D45CA006-808F-0625-6134-74F341CDA08A}"/>
              </a:ext>
            </a:extLst>
          </p:cNvPr>
          <p:cNvGraphicFramePr>
            <a:graphicFrameLocks noChangeAspect="1"/>
          </p:cNvGraphicFramePr>
          <p:nvPr>
            <p:extLst>
              <p:ext uri="{D42A27DB-BD31-4B8C-83A1-F6EECF244321}">
                <p14:modId xmlns:p14="http://schemas.microsoft.com/office/powerpoint/2010/main" val="3532463720"/>
              </p:ext>
            </p:extLst>
          </p:nvPr>
        </p:nvGraphicFramePr>
        <p:xfrm>
          <a:off x="2428874" y="457200"/>
          <a:ext cx="4286251" cy="5289526"/>
        </p:xfrm>
        <a:graphic>
          <a:graphicData uri="http://schemas.openxmlformats.org/presentationml/2006/ole">
            <mc:AlternateContent xmlns:mc="http://schemas.openxmlformats.org/markup-compatibility/2006">
              <mc:Choice xmlns:v="urn:schemas-microsoft-com:vml" Requires="v">
                <p:oleObj spid="_x0000_s1062" name="Document" r:id="rId3" imgW="5728906" imgH="7983990" progId="Word.Document.12">
                  <p:embed/>
                </p:oleObj>
              </mc:Choice>
              <mc:Fallback>
                <p:oleObj name="Document" r:id="rId3" imgW="5728906" imgH="7983990" progId="Word.Document.12">
                  <p:embed/>
                  <p:pic>
                    <p:nvPicPr>
                      <p:cNvPr id="3" name="Object 2">
                        <a:extLst>
                          <a:ext uri="{FF2B5EF4-FFF2-40B4-BE49-F238E27FC236}">
                            <a16:creationId xmlns:a16="http://schemas.microsoft.com/office/drawing/2014/main" id="{8298BB34-8147-47DD-9EE0-4AE68CA086A7}"/>
                          </a:ext>
                        </a:extLst>
                      </p:cNvPr>
                      <p:cNvPicPr/>
                      <p:nvPr/>
                    </p:nvPicPr>
                    <p:blipFill>
                      <a:blip r:embed="rId4"/>
                      <a:stretch>
                        <a:fillRect/>
                      </a:stretch>
                    </p:blipFill>
                    <p:spPr>
                      <a:xfrm>
                        <a:off x="2428874" y="457200"/>
                        <a:ext cx="4286251" cy="5289526"/>
                      </a:xfrm>
                      <a:prstGeom prst="rect">
                        <a:avLst/>
                      </a:prstGeom>
                    </p:spPr>
                  </p:pic>
                </p:oleObj>
              </mc:Fallback>
            </mc:AlternateContent>
          </a:graphicData>
        </a:graphic>
      </p:graphicFrame>
    </p:spTree>
    <p:extLst>
      <p:ext uri="{BB962C8B-B14F-4D97-AF65-F5344CB8AC3E}">
        <p14:creationId xmlns:p14="http://schemas.microsoft.com/office/powerpoint/2010/main" val="27245384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screenshot of a cell phone&#10;&#10;Description automatically generated">
            <a:extLst>
              <a:ext uri="{FF2B5EF4-FFF2-40B4-BE49-F238E27FC236}">
                <a16:creationId xmlns:a16="http://schemas.microsoft.com/office/drawing/2014/main" id="{55636C9C-F564-E697-D43F-4F650C34539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86000" y="685800"/>
            <a:ext cx="8488016" cy="5068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04688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www.ssus.lt/ssusadmin/kiti/lmitkcedit/uploads/files/2019_Darbas%20su%20vaikais%20metod%20priem%20social%20ped.pdf</a:t>
            </a:r>
            <a:endParaRPr lang="lt-LT" dirty="0" smtClean="0"/>
          </a:p>
          <a:p>
            <a:endParaRPr lang="lt-LT" dirty="0"/>
          </a:p>
          <a:p>
            <a:endParaRPr lang="lt-LT" dirty="0" smtClean="0"/>
          </a:p>
          <a:p>
            <a:endParaRPr lang="lt-LT" dirty="0" smtClean="0"/>
          </a:p>
          <a:p>
            <a:endParaRPr lang="lt-LT" dirty="0"/>
          </a:p>
          <a:p>
            <a:endParaRPr lang="en-US" dirty="0"/>
          </a:p>
        </p:txBody>
      </p:sp>
      <p:sp>
        <p:nvSpPr>
          <p:cNvPr id="4" name="AutoShape 2" descr="Parengta nauja metodinė priemonė socialiniams pedagogams – Švietimo  naujien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Parengta nauja metodinė priemonė socialiniams pedagogams – Švietimo  naujieno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Parengta nauja metodinė priemonė socialiniams pedagogams – Švietimo  naujieno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1" y="2667000"/>
            <a:ext cx="2576512" cy="2743200"/>
          </a:xfrm>
          <a:prstGeom prst="rect">
            <a:avLst/>
          </a:prstGeom>
        </p:spPr>
      </p:pic>
    </p:spTree>
    <p:extLst>
      <p:ext uri="{BB962C8B-B14F-4D97-AF65-F5344CB8AC3E}">
        <p14:creationId xmlns:p14="http://schemas.microsoft.com/office/powerpoint/2010/main" val="30214420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smtClean="0"/>
              <a:t>Priemonės darbui su elgesio ir emocijų valdymui</a:t>
            </a:r>
            <a:endParaRPr lang="en-US" dirty="0"/>
          </a:p>
        </p:txBody>
      </p:sp>
      <p:sp>
        <p:nvSpPr>
          <p:cNvPr id="3" name="Content Placeholder 2"/>
          <p:cNvSpPr>
            <a:spLocks noGrp="1"/>
          </p:cNvSpPr>
          <p:nvPr>
            <p:ph idx="1"/>
          </p:nvPr>
        </p:nvSpPr>
        <p:spPr/>
        <p:txBody>
          <a:bodyPr/>
          <a:lstStyle/>
          <a:p>
            <a:r>
              <a:rPr lang="en-US" dirty="0"/>
              <a:t>https://pkg.lt/priemones</a:t>
            </a:r>
          </a:p>
        </p:txBody>
      </p:sp>
    </p:spTree>
    <p:extLst>
      <p:ext uri="{BB962C8B-B14F-4D97-AF65-F5344CB8AC3E}">
        <p14:creationId xmlns:p14="http://schemas.microsoft.com/office/powerpoint/2010/main" val="36378282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t-LT" dirty="0"/>
              <a:t>E</a:t>
            </a:r>
            <a:r>
              <a:rPr lang="lt-LT" dirty="0" smtClean="0"/>
              <a:t>lgesio </a:t>
            </a:r>
            <a:r>
              <a:rPr lang="lt-LT" dirty="0"/>
              <a:t>valdymo </a:t>
            </a:r>
            <a:r>
              <a:rPr lang="lt-LT" dirty="0" smtClean="0"/>
              <a:t>technikos klasėje </a:t>
            </a:r>
            <a:r>
              <a:rPr lang="lt-LT" dirty="0"/>
              <a:t/>
            </a:r>
            <a:br>
              <a:rPr lang="lt-LT" dirty="0"/>
            </a:br>
            <a:endParaRPr lang="en-US" dirty="0"/>
          </a:p>
        </p:txBody>
      </p:sp>
      <p:sp>
        <p:nvSpPr>
          <p:cNvPr id="3" name="Content Placeholder 2"/>
          <p:cNvSpPr>
            <a:spLocks noGrp="1"/>
          </p:cNvSpPr>
          <p:nvPr>
            <p:ph idx="1"/>
          </p:nvPr>
        </p:nvSpPr>
        <p:spPr/>
        <p:txBody>
          <a:bodyPr>
            <a:normAutofit fontScale="85000" lnSpcReduction="10000"/>
          </a:bodyPr>
          <a:lstStyle/>
          <a:p>
            <a:r>
              <a:rPr lang="lt-LT" dirty="0"/>
              <a:t>a. </a:t>
            </a:r>
            <a:r>
              <a:rPr lang="lt-LT" i="1" dirty="0"/>
              <a:t>Elgesio kontraktas / sutartis: </a:t>
            </a:r>
            <a:r>
              <a:rPr lang="lt-LT" dirty="0"/>
              <a:t>ja siekiama keisti vaiko elgesį ir joje apibrėžiama kiekvieno dalyvio atsakomybė. Tą padaryti mokytojui gali pagelbėti mokyklos psichologas, socialinis pedagogas. Vaikas irgi įtraukiamas į šį procesą. Elgesio sutartys neturėtų būti naudojamos tokiam elgesiui, kurio vaikas nekontroliuoja (pvz., ADS </a:t>
            </a:r>
            <a:r>
              <a:rPr lang="lt-LT" dirty="0" smtClean="0"/>
              <a:t>turinčio</a:t>
            </a:r>
            <a:r>
              <a:rPr lang="en-US" dirty="0" smtClean="0"/>
              <a:t> </a:t>
            </a:r>
            <a:r>
              <a:rPr lang="lt-LT" dirty="0" smtClean="0"/>
              <a:t>vaiko </a:t>
            </a:r>
            <a:r>
              <a:rPr lang="lt-LT" dirty="0"/>
              <a:t>nedėmesingumas). Jos yra intervencijos strategija, naudojama padėti </a:t>
            </a:r>
            <a:r>
              <a:rPr lang="lt-LT" dirty="0" smtClean="0"/>
              <a:t>vaikui</a:t>
            </a:r>
            <a:r>
              <a:rPr lang="en-US" dirty="0" smtClean="0"/>
              <a:t> </a:t>
            </a:r>
            <a:r>
              <a:rPr lang="lt-LT" dirty="0" smtClean="0"/>
              <a:t>geriau </a:t>
            </a:r>
            <a:r>
              <a:rPr lang="lt-LT" dirty="0"/>
              <a:t>pasirinkti.</a:t>
            </a:r>
            <a:br>
              <a:rPr lang="lt-LT" dirty="0"/>
            </a:br>
            <a:r>
              <a:rPr lang="lt-LT" dirty="0"/>
              <a:t>b. </a:t>
            </a:r>
            <a:r>
              <a:rPr lang="lt-LT" i="1" dirty="0"/>
              <a:t>Žetonų sistema: </a:t>
            </a:r>
            <a:r>
              <a:rPr lang="lt-LT" dirty="0"/>
              <a:t>tai būdas atsilyginti už teigiamą elgesį. Sistemą nustato mokytojas</a:t>
            </a:r>
            <a:br>
              <a:rPr lang="lt-LT" dirty="0"/>
            </a:br>
            <a:r>
              <a:rPr lang="lt-LT" dirty="0"/>
              <a:t>ir paprastai ji veikia geriau, kai naudojama visoje klasėje. Žetonai naudojami iškeisti</a:t>
            </a:r>
            <a:br>
              <a:rPr lang="lt-LT" dirty="0"/>
            </a:br>
            <a:r>
              <a:rPr lang="lt-LT" dirty="0"/>
              <a:t>juos į prizus, kuriuos turi mokytojas. Ši sistema skatina visų teigiamą elgesį. Ar žetonų sistema veiks, priklauso nuo mokytojo įsipareigojimų. Jei mokytojas nenuosekliai</a:t>
            </a:r>
            <a:br>
              <a:rPr lang="lt-LT" dirty="0"/>
            </a:br>
            <a:r>
              <a:rPr lang="lt-LT" dirty="0"/>
              <a:t>naudoja žetonus, tai nebus efektyvu.</a:t>
            </a:r>
            <a:br>
              <a:rPr lang="lt-LT" dirty="0"/>
            </a:br>
            <a:r>
              <a:rPr lang="lt-LT" dirty="0"/>
              <a:t>c. </a:t>
            </a:r>
            <a:r>
              <a:rPr lang="lt-LT" i="1" dirty="0"/>
              <a:t>„Pagauk mane, kai aš elgiuosi gerai“: </a:t>
            </a:r>
            <a:r>
              <a:rPr lang="lt-LT" dirty="0"/>
              <a:t>teigiamo dėmesio teikimas gali vaiką paskatinti</a:t>
            </a:r>
            <a:br>
              <a:rPr lang="lt-LT" dirty="0"/>
            </a:br>
            <a:r>
              <a:rPr lang="lt-LT" dirty="0"/>
              <a:t>atsisakyti neigiamo dėmesio. Kiek įmanoma nekreipkite dėmesio į vaiko elgesį, kuris</a:t>
            </a:r>
            <a:br>
              <a:rPr lang="lt-LT" dirty="0"/>
            </a:br>
            <a:r>
              <a:rPr lang="lt-LT" dirty="0"/>
              <a:t>netinkamas ir kuriuo jis siekia neigiamo dėmesio. Tačiau kai tik pastebėsite vaiko</a:t>
            </a:r>
            <a:br>
              <a:rPr lang="lt-LT" dirty="0"/>
            </a:br>
            <a:r>
              <a:rPr lang="lt-LT" dirty="0"/>
              <a:t>teigiamą elgesį, pagirkite, atkreipkite vaiko dėmesį („Ačiū, kad ramiai sėdėjai savo</a:t>
            </a:r>
            <a:br>
              <a:rPr lang="lt-LT" dirty="0"/>
            </a:br>
            <a:r>
              <a:rPr lang="lt-LT" dirty="0"/>
              <a:t>vietoje“, „Man patinka, kad pakėlei ranką“ ir pan.) </a:t>
            </a:r>
            <a:br>
              <a:rPr lang="lt-LT" dirty="0"/>
            </a:br>
            <a:endParaRPr lang="en-US" dirty="0"/>
          </a:p>
        </p:txBody>
      </p:sp>
    </p:spTree>
    <p:extLst>
      <p:ext uri="{BB962C8B-B14F-4D97-AF65-F5344CB8AC3E}">
        <p14:creationId xmlns:p14="http://schemas.microsoft.com/office/powerpoint/2010/main" val="35462793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94977"/>
            <a:ext cx="7543800" cy="1450757"/>
          </a:xfrm>
        </p:spPr>
        <p:txBody>
          <a:bodyPr>
            <a:normAutofit fontScale="90000"/>
          </a:bodyPr>
          <a:lstStyle/>
          <a:p>
            <a:r>
              <a:rPr lang="en-US" sz="3100" dirty="0" err="1"/>
              <a:t>Informacija</a:t>
            </a:r>
            <a:r>
              <a:rPr lang="en-US" sz="3100" dirty="0"/>
              <a:t> </a:t>
            </a:r>
            <a:r>
              <a:rPr lang="en-US" sz="3100" dirty="0" err="1"/>
              <a:t>apie</a:t>
            </a:r>
            <a:r>
              <a:rPr lang="en-US" sz="3100" dirty="0"/>
              <a:t> </a:t>
            </a:r>
            <a:r>
              <a:rPr lang="en-US" sz="3100" dirty="0" err="1"/>
              <a:t>pedagogo</a:t>
            </a:r>
            <a:r>
              <a:rPr lang="en-US" sz="3100" dirty="0"/>
              <a:t> (</a:t>
            </a:r>
            <a:r>
              <a:rPr lang="en-US" sz="3100" dirty="0" err="1"/>
              <a:t>kito</a:t>
            </a:r>
            <a:r>
              <a:rPr lang="en-US" sz="3100" dirty="0"/>
              <a:t> </a:t>
            </a:r>
            <a:r>
              <a:rPr lang="en-US" sz="3100" dirty="0" err="1"/>
              <a:t>suaugusio</a:t>
            </a:r>
            <a:r>
              <a:rPr lang="en-US" sz="3100" dirty="0"/>
              <a:t>) </a:t>
            </a:r>
            <a:r>
              <a:rPr lang="en-US" sz="3100" dirty="0" err="1"/>
              <a:t>veiksmus</a:t>
            </a:r>
            <a:r>
              <a:rPr lang="en-US" sz="3100" dirty="0"/>
              <a:t>, </a:t>
            </a:r>
            <a:r>
              <a:rPr lang="en-US" sz="3100" dirty="0" err="1"/>
              <a:t>kurie</a:t>
            </a:r>
            <a:r>
              <a:rPr lang="en-US" sz="3100" dirty="0"/>
              <a:t> </a:t>
            </a:r>
            <a:r>
              <a:rPr lang="en-US" sz="3100" dirty="0" err="1"/>
              <a:t>provokuoja</a:t>
            </a:r>
            <a:r>
              <a:rPr lang="en-US" sz="3100" dirty="0"/>
              <a:t>, </a:t>
            </a:r>
            <a:r>
              <a:rPr lang="en-US" sz="3100" dirty="0" err="1"/>
              <a:t>eskaluoja</a:t>
            </a:r>
            <a:r>
              <a:rPr lang="en-US" sz="3100" dirty="0"/>
              <a:t> </a:t>
            </a:r>
            <a:r>
              <a:rPr lang="en-US" sz="3100" dirty="0" err="1" smtClean="0"/>
              <a:t>arba</a:t>
            </a:r>
            <a:r>
              <a:rPr lang="lt-LT" sz="3100" dirty="0" smtClean="0"/>
              <a:t> </a:t>
            </a:r>
            <a:r>
              <a:rPr lang="en-US" sz="3100" dirty="0" err="1" smtClean="0"/>
              <a:t>neutralizuoja</a:t>
            </a:r>
            <a:r>
              <a:rPr lang="en-US" sz="3100" dirty="0"/>
              <a:t>, </a:t>
            </a:r>
            <a:r>
              <a:rPr lang="en-US" sz="3100" dirty="0" err="1"/>
              <a:t>nutraukia</a:t>
            </a:r>
            <a:r>
              <a:rPr lang="en-US" sz="3100" dirty="0"/>
              <a:t> </a:t>
            </a:r>
            <a:r>
              <a:rPr lang="en-US" sz="3100" dirty="0" err="1"/>
              <a:t>vaiko</a:t>
            </a:r>
            <a:r>
              <a:rPr lang="en-US" sz="3100" dirty="0"/>
              <a:t> </a:t>
            </a:r>
            <a:r>
              <a:rPr lang="en-US" sz="3100" dirty="0" err="1"/>
              <a:t>netinkamą</a:t>
            </a:r>
            <a:r>
              <a:rPr lang="en-US" sz="3100" dirty="0"/>
              <a:t> </a:t>
            </a:r>
            <a:r>
              <a:rPr lang="en-US" sz="3100" dirty="0" err="1"/>
              <a:t>elgesį</a:t>
            </a:r>
            <a:r>
              <a:rPr lang="en-US" sz="3100" dirty="0"/>
              <a:t>: </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r>
              <a:rPr lang="lt-LT" dirty="0"/>
              <a:t>a. </a:t>
            </a:r>
            <a:r>
              <a:rPr lang="lt-LT" i="1" dirty="0"/>
              <a:t>Pedagogo veiksmai, provokuojantys vaiko probleminį </a:t>
            </a:r>
            <a:r>
              <a:rPr lang="lt-LT" i="1" dirty="0" smtClean="0"/>
              <a:t>elgesį:</a:t>
            </a:r>
          </a:p>
          <a:p>
            <a:r>
              <a:rPr lang="lt-LT" dirty="0" smtClean="0"/>
              <a:t>šaukia</a:t>
            </a:r>
            <a:r>
              <a:rPr lang="lt-LT" dirty="0"/>
              <a:t>; „Aš esu viršininkas“; reikalauja paskutinio savo žodžio; žemina; sarkastiškai</a:t>
            </a:r>
            <a:br>
              <a:rPr lang="lt-LT" dirty="0"/>
            </a:br>
            <a:r>
              <a:rPr lang="lt-LT" dirty="0"/>
              <a:t>kalba; naudoja fizinę jėgą; daro prielaidą, kad vaiko elgesys yra sąmoningas ir tyčinis;</a:t>
            </a:r>
            <a:br>
              <a:rPr lang="lt-LT" dirty="0"/>
            </a:br>
            <a:r>
              <a:rPr lang="lt-LT" dirty="0"/>
              <a:t>daro prielaidą, kad vaikas žino, kodėl jis tokį elgesį demonstruoja; įtraukia kitus į savo</a:t>
            </a:r>
            <a:br>
              <a:rPr lang="lt-LT" dirty="0"/>
            </a:br>
            <a:r>
              <a:rPr lang="lt-LT" dirty="0"/>
              <a:t>konfliktą su vaiku; naudoja dvigubus standartus; pamokslauja; maldauja taip nesielgti; įpina nesusijusius įvykius; perdėm apibendrina</a:t>
            </a:r>
            <a:r>
              <a:rPr lang="lt-LT" dirty="0" smtClean="0"/>
              <a:t>.</a:t>
            </a:r>
          </a:p>
          <a:p>
            <a:r>
              <a:rPr lang="lt-LT" dirty="0"/>
              <a:t/>
            </a:r>
            <a:br>
              <a:rPr lang="lt-LT" dirty="0"/>
            </a:br>
            <a:r>
              <a:rPr lang="lt-LT" dirty="0"/>
              <a:t>b. </a:t>
            </a:r>
            <a:r>
              <a:rPr lang="lt-LT" i="1" dirty="0"/>
              <a:t>Pedagogo veiksmai, kurie užkerta kelią vaiko elgesio problemų sustiprėjimui</a:t>
            </a:r>
            <a:r>
              <a:rPr lang="lt-LT" i="1" dirty="0" smtClean="0"/>
              <a:t>:</a:t>
            </a:r>
          </a:p>
          <a:p>
            <a:r>
              <a:rPr lang="lt-LT" i="1" dirty="0"/>
              <a:t/>
            </a:r>
            <a:br>
              <a:rPr lang="lt-LT" i="1" dirty="0"/>
            </a:br>
            <a:r>
              <a:rPr lang="lt-LT" dirty="0"/>
              <a:t>naudoja žodžius, kūno </a:t>
            </a:r>
            <a:r>
              <a:rPr lang="lt-LT" dirty="0" smtClean="0"/>
              <a:t>kalbą, </a:t>
            </a:r>
            <a:r>
              <a:rPr lang="lt-LT" dirty="0"/>
              <a:t>kurie mažina vaiko įtampą, </a:t>
            </a:r>
            <a:r>
              <a:rPr lang="lt-LT" dirty="0" smtClean="0"/>
              <a:t>informuoja apie </a:t>
            </a:r>
            <a:r>
              <a:rPr lang="lt-LT" dirty="0"/>
              <a:t>palaikymą ir ramiai nukreipia dėmesį; nesiginčija, negrasina ir nenustato </a:t>
            </a:r>
            <a:r>
              <a:rPr lang="lt-LT" dirty="0" smtClean="0"/>
              <a:t>tokių ribų</a:t>
            </a:r>
            <a:r>
              <a:rPr lang="lt-LT" dirty="0"/>
              <a:t>, kurių negali užtikrinti; vengia jėgų kovos (neiškelia </a:t>
            </a:r>
            <a:r>
              <a:rPr lang="lt-LT" dirty="0" err="1"/>
              <a:t>ultimatumų</a:t>
            </a:r>
            <a:r>
              <a:rPr lang="lt-LT" dirty="0"/>
              <a:t>, neverčia </a:t>
            </a:r>
            <a:r>
              <a:rPr lang="lt-LT" dirty="0" smtClean="0"/>
              <a:t>vaiko rinktis </a:t>
            </a:r>
            <a:r>
              <a:rPr lang="lt-LT" dirty="0"/>
              <a:t>laimėjimą-pralaimėjimą); pripažįsta, kad klysta ir atsiprašo vaiko („Aš neturėjau to sakyti“); naudoja aktyvų klausymą; leidžia vaikui suprasti ir žinoti, kad bando nuoširdžiai spręsti jo situaciją; nepaisant iššūkio, sutelkia dėmesį į vaiko elgesį </a:t>
            </a:r>
            <a:r>
              <a:rPr lang="lt-LT" dirty="0" smtClean="0"/>
              <a:t>ir bando </a:t>
            </a:r>
            <a:r>
              <a:rPr lang="lt-LT" dirty="0"/>
              <a:t>suprasti, kas tokį elgesį paskatino; modeliuoja emocinę ir elgesio </a:t>
            </a:r>
            <a:r>
              <a:rPr lang="lt-LT" dirty="0" smtClean="0"/>
              <a:t>reguliaciją</a:t>
            </a:r>
            <a:br>
              <a:rPr lang="lt-LT" dirty="0" smtClean="0"/>
            </a:br>
            <a:r>
              <a:rPr lang="lt-LT" dirty="0" smtClean="0"/>
              <a:t>situacijoje </a:t>
            </a:r>
            <a:r>
              <a:rPr lang="lt-LT" dirty="0"/>
              <a:t>kalbėdamas ramiai; vengia grasinančios ir bauginančios kūno kalbos. </a:t>
            </a:r>
            <a:br>
              <a:rPr lang="lt-LT" dirty="0"/>
            </a:br>
            <a:endParaRPr lang="en-US" dirty="0"/>
          </a:p>
        </p:txBody>
      </p:sp>
    </p:spTree>
    <p:extLst>
      <p:ext uri="{BB962C8B-B14F-4D97-AF65-F5344CB8AC3E}">
        <p14:creationId xmlns:p14="http://schemas.microsoft.com/office/powerpoint/2010/main" val="1609714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AF227-8BE7-59A4-9B25-BC17C5D856CA}"/>
              </a:ext>
            </a:extLst>
          </p:cNvPr>
          <p:cNvSpPr>
            <a:spLocks noGrp="1"/>
          </p:cNvSpPr>
          <p:nvPr>
            <p:ph type="title"/>
          </p:nvPr>
        </p:nvSpPr>
        <p:spPr/>
        <p:txBody>
          <a:bodyPr>
            <a:normAutofit/>
          </a:bodyPr>
          <a:lstStyle/>
          <a:p>
            <a:r>
              <a:rPr lang="en-US" altLang="en-US" sz="3200" dirty="0">
                <a:latin typeface="+mn-lt"/>
                <a:cs typeface="Times New Roman" panose="02020603050405020304" pitchFamily="18" charset="0"/>
              </a:rPr>
              <a:t>Kaip </a:t>
            </a:r>
            <a:r>
              <a:rPr lang="en-US" altLang="en-US" sz="3200" dirty="0" err="1">
                <a:latin typeface="+mn-lt"/>
                <a:cs typeface="Times New Roman" panose="02020603050405020304" pitchFamily="18" charset="0"/>
              </a:rPr>
              <a:t>atsiranda</a:t>
            </a:r>
            <a:r>
              <a:rPr lang="en-US" altLang="en-US" sz="3200" dirty="0">
                <a:latin typeface="+mn-lt"/>
                <a:cs typeface="Times New Roman" panose="02020603050405020304" pitchFamily="18" charset="0"/>
              </a:rPr>
              <a:t> </a:t>
            </a:r>
            <a:r>
              <a:rPr lang="en-US" altLang="en-US" sz="3200" dirty="0" err="1">
                <a:latin typeface="+mn-lt"/>
                <a:cs typeface="Times New Roman" panose="02020603050405020304" pitchFamily="18" charset="0"/>
              </a:rPr>
              <a:t>jausmas</a:t>
            </a:r>
            <a:r>
              <a:rPr lang="en-US" altLang="en-US" sz="3200" dirty="0">
                <a:latin typeface="+mn-lt"/>
                <a:cs typeface="Times New Roman" panose="02020603050405020304" pitchFamily="18" charset="0"/>
              </a:rPr>
              <a:t> </a:t>
            </a:r>
            <a:r>
              <a:rPr lang="en-US" altLang="en-US" sz="3200" dirty="0" err="1">
                <a:latin typeface="+mn-lt"/>
                <a:cs typeface="Times New Roman" panose="02020603050405020304" pitchFamily="18" charset="0"/>
              </a:rPr>
              <a:t>ir</a:t>
            </a:r>
            <a:r>
              <a:rPr lang="en-US" altLang="en-US" sz="3200" dirty="0">
                <a:latin typeface="+mn-lt"/>
                <a:cs typeface="Times New Roman" panose="02020603050405020304" pitchFamily="18" charset="0"/>
              </a:rPr>
              <a:t> </a:t>
            </a:r>
            <a:r>
              <a:rPr lang="en-US" altLang="en-US" sz="3200" dirty="0" err="1">
                <a:latin typeface="+mn-lt"/>
                <a:cs typeface="Times New Roman" panose="02020603050405020304" pitchFamily="18" charset="0"/>
              </a:rPr>
              <a:t>elgesys</a:t>
            </a:r>
            <a:r>
              <a:rPr lang="en-US" altLang="en-US" sz="3200" dirty="0">
                <a:latin typeface="+mn-lt"/>
                <a:cs typeface="Times New Roman" panose="02020603050405020304" pitchFamily="18" charset="0"/>
              </a:rPr>
              <a:t>? </a:t>
            </a:r>
            <a:endParaRPr lang="en-LT" sz="3200" dirty="0">
              <a:latin typeface="+mn-lt"/>
            </a:endParaRPr>
          </a:p>
        </p:txBody>
      </p:sp>
      <p:grpSp>
        <p:nvGrpSpPr>
          <p:cNvPr id="4" name="Group 3">
            <a:extLst>
              <a:ext uri="{FF2B5EF4-FFF2-40B4-BE49-F238E27FC236}">
                <a16:creationId xmlns:a16="http://schemas.microsoft.com/office/drawing/2014/main" id="{8254CB10-D0D2-D6C7-6D75-36FA74C7FBF8}"/>
              </a:ext>
            </a:extLst>
          </p:cNvPr>
          <p:cNvGrpSpPr/>
          <p:nvPr/>
        </p:nvGrpSpPr>
        <p:grpSpPr>
          <a:xfrm>
            <a:off x="2372320" y="2240523"/>
            <a:ext cx="4399359" cy="3233782"/>
            <a:chOff x="2839641" y="2834879"/>
            <a:chExt cx="3637359" cy="2852782"/>
          </a:xfrm>
        </p:grpSpPr>
        <p:sp>
          <p:nvSpPr>
            <p:cNvPr id="5" name="Right Arrow 4">
              <a:extLst>
                <a:ext uri="{FF2B5EF4-FFF2-40B4-BE49-F238E27FC236}">
                  <a16:creationId xmlns:a16="http://schemas.microsoft.com/office/drawing/2014/main" id="{661CAAC8-A0E3-08CF-DC27-5F45DD49DEE7}"/>
                </a:ext>
              </a:extLst>
            </p:cNvPr>
            <p:cNvSpPr/>
            <p:nvPr/>
          </p:nvSpPr>
          <p:spPr>
            <a:xfrm rot="2653898">
              <a:off x="5126831" y="3343275"/>
              <a:ext cx="801291" cy="185738"/>
            </a:xfrm>
            <a:prstGeom prst="rightArrow">
              <a:avLst/>
            </a:prstGeom>
            <a:solidFill>
              <a:srgbClr val="BBE0E3"/>
            </a:solidFill>
            <a:ln w="25400" cap="flat" cmpd="sng" algn="ctr">
              <a:solidFill>
                <a:srgbClr val="BBE0E3">
                  <a:shade val="50000"/>
                </a:srgbClr>
              </a:solidFill>
              <a:prstDash val="solid"/>
            </a:ln>
            <a:effectLst/>
          </p:spPr>
          <p:txBody>
            <a:bodyPr anchor="ctr"/>
            <a:lstStyle/>
            <a:p>
              <a:pPr algn="ctr">
                <a:defRPr/>
              </a:pPr>
              <a:endParaRPr lang="en-US" sz="1350" kern="0">
                <a:solidFill>
                  <a:srgbClr val="FFFFFF"/>
                </a:solidFill>
                <a:latin typeface="Arial"/>
                <a:cs typeface="Arial"/>
              </a:endParaRPr>
            </a:p>
          </p:txBody>
        </p:sp>
        <p:sp>
          <p:nvSpPr>
            <p:cNvPr id="6" name="Right Arrow 5">
              <a:extLst>
                <a:ext uri="{FF2B5EF4-FFF2-40B4-BE49-F238E27FC236}">
                  <a16:creationId xmlns:a16="http://schemas.microsoft.com/office/drawing/2014/main" id="{B9FB3BD0-B2EA-3D6D-B921-99F359CA5A75}"/>
                </a:ext>
              </a:extLst>
            </p:cNvPr>
            <p:cNvSpPr/>
            <p:nvPr/>
          </p:nvSpPr>
          <p:spPr>
            <a:xfrm rot="18506865">
              <a:off x="3235525" y="3368874"/>
              <a:ext cx="801290" cy="185738"/>
            </a:xfrm>
            <a:prstGeom prst="rightArrow">
              <a:avLst/>
            </a:prstGeom>
            <a:solidFill>
              <a:srgbClr val="BBE0E3"/>
            </a:solidFill>
            <a:ln w="25400" cap="flat" cmpd="sng" algn="ctr">
              <a:solidFill>
                <a:srgbClr val="BBE0E3">
                  <a:shade val="50000"/>
                </a:srgbClr>
              </a:solidFill>
              <a:prstDash val="solid"/>
            </a:ln>
            <a:effectLst/>
          </p:spPr>
          <p:txBody>
            <a:bodyPr anchor="ctr"/>
            <a:lstStyle/>
            <a:p>
              <a:pPr algn="ctr">
                <a:defRPr/>
              </a:pPr>
              <a:endParaRPr lang="en-US" sz="1350" kern="0">
                <a:solidFill>
                  <a:srgbClr val="FFFFFF"/>
                </a:solidFill>
                <a:latin typeface="Arial"/>
                <a:cs typeface="Arial"/>
              </a:endParaRPr>
            </a:p>
          </p:txBody>
        </p:sp>
        <p:sp>
          <p:nvSpPr>
            <p:cNvPr id="7" name="Right Arrow 6">
              <a:extLst>
                <a:ext uri="{FF2B5EF4-FFF2-40B4-BE49-F238E27FC236}">
                  <a16:creationId xmlns:a16="http://schemas.microsoft.com/office/drawing/2014/main" id="{7930CC2F-E1AF-8BE3-A0F8-E9F3CF1B0174}"/>
                </a:ext>
              </a:extLst>
            </p:cNvPr>
            <p:cNvSpPr/>
            <p:nvPr/>
          </p:nvSpPr>
          <p:spPr>
            <a:xfrm rot="7923893">
              <a:off x="5215533" y="4682133"/>
              <a:ext cx="801291" cy="185738"/>
            </a:xfrm>
            <a:prstGeom prst="rightArrow">
              <a:avLst/>
            </a:prstGeom>
            <a:solidFill>
              <a:srgbClr val="BBE0E3"/>
            </a:solidFill>
            <a:ln w="25400" cap="flat" cmpd="sng" algn="ctr">
              <a:solidFill>
                <a:srgbClr val="BBE0E3">
                  <a:shade val="50000"/>
                </a:srgbClr>
              </a:solidFill>
              <a:prstDash val="solid"/>
            </a:ln>
            <a:effectLst/>
          </p:spPr>
          <p:txBody>
            <a:bodyPr anchor="ctr"/>
            <a:lstStyle/>
            <a:p>
              <a:pPr algn="ctr">
                <a:defRPr/>
              </a:pPr>
              <a:endParaRPr lang="en-US" sz="1350" kern="0">
                <a:solidFill>
                  <a:srgbClr val="FFFFFF"/>
                </a:solidFill>
                <a:latin typeface="Arial"/>
                <a:cs typeface="Arial"/>
              </a:endParaRPr>
            </a:p>
          </p:txBody>
        </p:sp>
        <p:sp>
          <p:nvSpPr>
            <p:cNvPr id="8" name="Right Arrow 7">
              <a:extLst>
                <a:ext uri="{FF2B5EF4-FFF2-40B4-BE49-F238E27FC236}">
                  <a16:creationId xmlns:a16="http://schemas.microsoft.com/office/drawing/2014/main" id="{5218C6CC-1E5F-81BC-A87A-D67497BD8AE7}"/>
                </a:ext>
              </a:extLst>
            </p:cNvPr>
            <p:cNvSpPr/>
            <p:nvPr/>
          </p:nvSpPr>
          <p:spPr>
            <a:xfrm rot="14073680">
              <a:off x="3115271" y="4682133"/>
              <a:ext cx="801291" cy="185738"/>
            </a:xfrm>
            <a:prstGeom prst="rightArrow">
              <a:avLst/>
            </a:prstGeom>
            <a:solidFill>
              <a:srgbClr val="BBE0E3"/>
            </a:solidFill>
            <a:ln w="25400" cap="flat" cmpd="sng" algn="ctr">
              <a:solidFill>
                <a:srgbClr val="BBE0E3">
                  <a:shade val="50000"/>
                </a:srgbClr>
              </a:solidFill>
              <a:prstDash val="solid"/>
            </a:ln>
            <a:effectLst/>
          </p:spPr>
          <p:txBody>
            <a:bodyPr anchor="ctr"/>
            <a:lstStyle/>
            <a:p>
              <a:pPr algn="ctr">
                <a:defRPr/>
              </a:pPr>
              <a:endParaRPr lang="en-US" sz="1350" kern="0">
                <a:solidFill>
                  <a:srgbClr val="FFFFFF"/>
                </a:solidFill>
                <a:latin typeface="Arial"/>
                <a:cs typeface="Arial"/>
              </a:endParaRPr>
            </a:p>
          </p:txBody>
        </p:sp>
        <p:sp>
          <p:nvSpPr>
            <p:cNvPr id="9" name="TextBox 8">
              <a:extLst>
                <a:ext uri="{FF2B5EF4-FFF2-40B4-BE49-F238E27FC236}">
                  <a16:creationId xmlns:a16="http://schemas.microsoft.com/office/drawing/2014/main" id="{A5375D83-5008-B98E-F39C-4477A2BF1071}"/>
                </a:ext>
              </a:extLst>
            </p:cNvPr>
            <p:cNvSpPr txBox="1"/>
            <p:nvPr/>
          </p:nvSpPr>
          <p:spPr>
            <a:xfrm>
              <a:off x="4193382" y="2834879"/>
              <a:ext cx="665560" cy="300082"/>
            </a:xfrm>
            <a:prstGeom prst="rect">
              <a:avLst/>
            </a:prstGeom>
            <a:solidFill>
              <a:srgbClr val="FFFFFF"/>
            </a:solidFill>
            <a:ln w="25400" cap="flat" cmpd="sng" algn="ctr">
              <a:solidFill>
                <a:srgbClr val="000000"/>
              </a:solidFill>
              <a:prstDash val="solid"/>
            </a:ln>
            <a:effectLst/>
          </p:spPr>
          <p:txBody>
            <a:bodyPr>
              <a:spAutoFit/>
            </a:bodyPr>
            <a:lstStyle/>
            <a:p>
              <a:pPr>
                <a:defRPr/>
              </a:pPr>
              <a:r>
                <a:rPr lang="en-US" sz="1350" kern="0" err="1">
                  <a:solidFill>
                    <a:srgbClr val="000000"/>
                  </a:solidFill>
                  <a:latin typeface="Arial"/>
                  <a:cs typeface="Arial"/>
                </a:rPr>
                <a:t>Mintis</a:t>
              </a:r>
              <a:endParaRPr lang="en-US" sz="1350" kern="0">
                <a:solidFill>
                  <a:srgbClr val="000000"/>
                </a:solidFill>
                <a:latin typeface="Arial"/>
                <a:cs typeface="Arial"/>
              </a:endParaRPr>
            </a:p>
          </p:txBody>
        </p:sp>
        <p:sp>
          <p:nvSpPr>
            <p:cNvPr id="10" name="TextBox 9">
              <a:extLst>
                <a:ext uri="{FF2B5EF4-FFF2-40B4-BE49-F238E27FC236}">
                  <a16:creationId xmlns:a16="http://schemas.microsoft.com/office/drawing/2014/main" id="{7E763DF7-BE85-6364-3DDE-C32AFD5246AB}"/>
                </a:ext>
              </a:extLst>
            </p:cNvPr>
            <p:cNvSpPr txBox="1"/>
            <p:nvPr/>
          </p:nvSpPr>
          <p:spPr>
            <a:xfrm>
              <a:off x="3488531" y="5387579"/>
              <a:ext cx="2201466" cy="300082"/>
            </a:xfrm>
            <a:prstGeom prst="rect">
              <a:avLst/>
            </a:prstGeom>
            <a:solidFill>
              <a:srgbClr val="FFFFFF"/>
            </a:solidFill>
            <a:ln w="25400" cap="flat" cmpd="sng" algn="ctr">
              <a:solidFill>
                <a:srgbClr val="000000"/>
              </a:solidFill>
              <a:prstDash val="solid"/>
            </a:ln>
            <a:effectLst/>
          </p:spPr>
          <p:txBody>
            <a:bodyPr>
              <a:spAutoFit/>
            </a:bodyPr>
            <a:lstStyle/>
            <a:p>
              <a:pPr>
                <a:defRPr/>
              </a:pPr>
              <a:r>
                <a:rPr lang="en-US" sz="1350" kern="0" err="1">
                  <a:solidFill>
                    <a:srgbClr val="000000"/>
                  </a:solidFill>
                  <a:latin typeface="Arial"/>
                  <a:cs typeface="Arial"/>
                </a:rPr>
                <a:t>Fiziologiniai</a:t>
              </a:r>
              <a:r>
                <a:rPr lang="en-US" sz="1350" kern="0">
                  <a:solidFill>
                    <a:srgbClr val="000000"/>
                  </a:solidFill>
                  <a:latin typeface="Arial"/>
                  <a:cs typeface="Arial"/>
                </a:rPr>
                <a:t> k</a:t>
              </a:r>
              <a:r>
                <a:rPr lang="lt-LT" sz="1350" kern="0">
                  <a:solidFill>
                    <a:srgbClr val="000000"/>
                  </a:solidFill>
                  <a:latin typeface="Arial"/>
                  <a:cs typeface="Arial"/>
                </a:rPr>
                <a:t>ūno pojūčiai </a:t>
              </a:r>
              <a:endParaRPr lang="en-US" sz="1350" kern="0">
                <a:solidFill>
                  <a:srgbClr val="000000"/>
                </a:solidFill>
                <a:latin typeface="Arial"/>
                <a:cs typeface="Arial"/>
              </a:endParaRPr>
            </a:p>
          </p:txBody>
        </p:sp>
        <p:sp>
          <p:nvSpPr>
            <p:cNvPr id="11" name="TextBox 10">
              <a:extLst>
                <a:ext uri="{FF2B5EF4-FFF2-40B4-BE49-F238E27FC236}">
                  <a16:creationId xmlns:a16="http://schemas.microsoft.com/office/drawing/2014/main" id="{479D74F6-3A01-619F-416E-BB90C78CFD31}"/>
                </a:ext>
              </a:extLst>
            </p:cNvPr>
            <p:cNvSpPr txBox="1"/>
            <p:nvPr/>
          </p:nvSpPr>
          <p:spPr>
            <a:xfrm>
              <a:off x="2839641" y="3963592"/>
              <a:ext cx="838200" cy="300082"/>
            </a:xfrm>
            <a:prstGeom prst="rect">
              <a:avLst/>
            </a:prstGeom>
            <a:solidFill>
              <a:srgbClr val="FFFFFF"/>
            </a:solidFill>
            <a:ln w="25400" cap="flat" cmpd="sng" algn="ctr">
              <a:solidFill>
                <a:srgbClr val="000000"/>
              </a:solidFill>
              <a:prstDash val="solid"/>
            </a:ln>
            <a:effectLst/>
          </p:spPr>
          <p:txBody>
            <a:bodyPr>
              <a:spAutoFit/>
            </a:bodyPr>
            <a:lstStyle/>
            <a:p>
              <a:pPr>
                <a:defRPr/>
              </a:pPr>
              <a:r>
                <a:rPr lang="lt-LT" sz="1350" kern="0" dirty="0">
                  <a:solidFill>
                    <a:srgbClr val="000000"/>
                  </a:solidFill>
                  <a:latin typeface="Arial"/>
                  <a:cs typeface="Arial"/>
                </a:rPr>
                <a:t>Elgesys</a:t>
              </a:r>
              <a:endParaRPr lang="en-US" sz="1350" kern="0" dirty="0">
                <a:solidFill>
                  <a:srgbClr val="000000"/>
                </a:solidFill>
                <a:latin typeface="Arial"/>
                <a:cs typeface="Arial"/>
              </a:endParaRPr>
            </a:p>
          </p:txBody>
        </p:sp>
        <p:sp>
          <p:nvSpPr>
            <p:cNvPr id="12" name="TextBox 11">
              <a:extLst>
                <a:ext uri="{FF2B5EF4-FFF2-40B4-BE49-F238E27FC236}">
                  <a16:creationId xmlns:a16="http://schemas.microsoft.com/office/drawing/2014/main" id="{0ADB5917-279B-AC34-6581-E760193BEE73}"/>
                </a:ext>
              </a:extLst>
            </p:cNvPr>
            <p:cNvSpPr txBox="1"/>
            <p:nvPr/>
          </p:nvSpPr>
          <p:spPr>
            <a:xfrm>
              <a:off x="5468541" y="3920729"/>
              <a:ext cx="1008459" cy="300082"/>
            </a:xfrm>
            <a:prstGeom prst="rect">
              <a:avLst/>
            </a:prstGeom>
            <a:solidFill>
              <a:srgbClr val="FFFFFF"/>
            </a:solidFill>
            <a:ln w="25400" cap="flat" cmpd="sng" algn="ctr">
              <a:solidFill>
                <a:srgbClr val="000000"/>
              </a:solidFill>
              <a:prstDash val="solid"/>
            </a:ln>
            <a:effectLst/>
          </p:spPr>
          <p:txBody>
            <a:bodyPr wrap="square">
              <a:spAutoFit/>
            </a:bodyPr>
            <a:lstStyle/>
            <a:p>
              <a:pPr>
                <a:defRPr/>
              </a:pPr>
              <a:r>
                <a:rPr lang="en-US" sz="1350" kern="0" err="1">
                  <a:solidFill>
                    <a:srgbClr val="000000"/>
                  </a:solidFill>
                  <a:latin typeface="Arial"/>
                  <a:cs typeface="Arial"/>
                </a:rPr>
                <a:t>Jausmas</a:t>
              </a:r>
              <a:endParaRPr lang="en-US" sz="1350" kern="0">
                <a:solidFill>
                  <a:srgbClr val="000000"/>
                </a:solidFill>
                <a:latin typeface="Arial"/>
                <a:cs typeface="Arial"/>
              </a:endParaRPr>
            </a:p>
          </p:txBody>
        </p:sp>
      </p:grpSp>
    </p:spTree>
    <p:extLst>
      <p:ext uri="{BB962C8B-B14F-4D97-AF65-F5344CB8AC3E}">
        <p14:creationId xmlns:p14="http://schemas.microsoft.com/office/powerpoint/2010/main" val="25202633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D34C6-3376-379A-C26F-561FEA357D75}"/>
              </a:ext>
            </a:extLst>
          </p:cNvPr>
          <p:cNvSpPr>
            <a:spLocks noGrp="1"/>
          </p:cNvSpPr>
          <p:nvPr>
            <p:ph type="title"/>
          </p:nvPr>
        </p:nvSpPr>
        <p:spPr/>
        <p:txBody>
          <a:bodyPr/>
          <a:lstStyle/>
          <a:p>
            <a:r>
              <a:rPr lang="lt-LT" dirty="0"/>
              <a:t>Bendravimo su vaikais rolės</a:t>
            </a:r>
            <a:endParaRPr lang="en-LT" dirty="0"/>
          </a:p>
        </p:txBody>
      </p:sp>
      <p:sp>
        <p:nvSpPr>
          <p:cNvPr id="5" name="Rounded Rectangle 4">
            <a:extLst>
              <a:ext uri="{FF2B5EF4-FFF2-40B4-BE49-F238E27FC236}">
                <a16:creationId xmlns:a16="http://schemas.microsoft.com/office/drawing/2014/main" id="{C9D93639-91EF-0F8D-1755-2748AB60C9D2}"/>
              </a:ext>
            </a:extLst>
          </p:cNvPr>
          <p:cNvSpPr/>
          <p:nvPr/>
        </p:nvSpPr>
        <p:spPr>
          <a:xfrm>
            <a:off x="1204784" y="2057401"/>
            <a:ext cx="16764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T" dirty="0"/>
              <a:t>Suaugęs</a:t>
            </a:r>
          </a:p>
        </p:txBody>
      </p:sp>
      <p:sp>
        <p:nvSpPr>
          <p:cNvPr id="6" name="Rounded Rectangle 5">
            <a:extLst>
              <a:ext uri="{FF2B5EF4-FFF2-40B4-BE49-F238E27FC236}">
                <a16:creationId xmlns:a16="http://schemas.microsoft.com/office/drawing/2014/main" id="{B50565CB-B918-DD4E-F8DA-7E70936278AD}"/>
              </a:ext>
            </a:extLst>
          </p:cNvPr>
          <p:cNvSpPr/>
          <p:nvPr/>
        </p:nvSpPr>
        <p:spPr>
          <a:xfrm>
            <a:off x="1204784" y="3429000"/>
            <a:ext cx="16764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T" dirty="0"/>
              <a:t>Tėvas</a:t>
            </a:r>
          </a:p>
        </p:txBody>
      </p:sp>
      <p:sp>
        <p:nvSpPr>
          <p:cNvPr id="7" name="Rounded Rectangle 6">
            <a:extLst>
              <a:ext uri="{FF2B5EF4-FFF2-40B4-BE49-F238E27FC236}">
                <a16:creationId xmlns:a16="http://schemas.microsoft.com/office/drawing/2014/main" id="{AEA0DA03-D733-1F94-AACA-EE29B9948FBB}"/>
              </a:ext>
            </a:extLst>
          </p:cNvPr>
          <p:cNvSpPr/>
          <p:nvPr/>
        </p:nvSpPr>
        <p:spPr>
          <a:xfrm>
            <a:off x="1204784" y="4800599"/>
            <a:ext cx="16764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T" dirty="0"/>
              <a:t>Vaikas</a:t>
            </a:r>
          </a:p>
        </p:txBody>
      </p:sp>
      <p:cxnSp>
        <p:nvCxnSpPr>
          <p:cNvPr id="9" name="Straight Arrow Connector 8">
            <a:extLst>
              <a:ext uri="{FF2B5EF4-FFF2-40B4-BE49-F238E27FC236}">
                <a16:creationId xmlns:a16="http://schemas.microsoft.com/office/drawing/2014/main" id="{5023B6AC-E7D0-0AB7-37DB-1D76E0C95477}"/>
              </a:ext>
            </a:extLst>
          </p:cNvPr>
          <p:cNvCxnSpPr>
            <a:cxnSpLocks/>
          </p:cNvCxnSpPr>
          <p:nvPr/>
        </p:nvCxnSpPr>
        <p:spPr>
          <a:xfrm flipV="1">
            <a:off x="3048000" y="4648200"/>
            <a:ext cx="609600" cy="304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598EB927-CB52-C8AD-0702-83CEE4EB4A31}"/>
              </a:ext>
            </a:extLst>
          </p:cNvPr>
          <p:cNvCxnSpPr>
            <a:cxnSpLocks/>
          </p:cNvCxnSpPr>
          <p:nvPr/>
        </p:nvCxnSpPr>
        <p:spPr>
          <a:xfrm>
            <a:off x="3124200" y="5295899"/>
            <a:ext cx="9906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01F1CAE2-AB28-3A76-CA2B-F24DA1CB7BDF}"/>
              </a:ext>
            </a:extLst>
          </p:cNvPr>
          <p:cNvCxnSpPr>
            <a:cxnSpLocks/>
          </p:cNvCxnSpPr>
          <p:nvPr/>
        </p:nvCxnSpPr>
        <p:spPr>
          <a:xfrm>
            <a:off x="3048000" y="5638800"/>
            <a:ext cx="609600" cy="304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515B8BF9-EA49-77E4-3180-D2A6951565CF}"/>
              </a:ext>
            </a:extLst>
          </p:cNvPr>
          <p:cNvSpPr txBox="1"/>
          <p:nvPr/>
        </p:nvSpPr>
        <p:spPr>
          <a:xfrm>
            <a:off x="3832654" y="5791199"/>
            <a:ext cx="1828800" cy="369332"/>
          </a:xfrm>
          <a:prstGeom prst="rect">
            <a:avLst/>
          </a:prstGeom>
          <a:noFill/>
          <a:ln>
            <a:noFill/>
          </a:ln>
        </p:spPr>
        <p:txBody>
          <a:bodyPr wrap="square" rtlCol="0">
            <a:spAutoFit/>
          </a:bodyPr>
          <a:lstStyle/>
          <a:p>
            <a:r>
              <a:rPr lang="en-LT" dirty="0"/>
              <a:t>Beviltiškas</a:t>
            </a:r>
          </a:p>
        </p:txBody>
      </p:sp>
      <p:sp>
        <p:nvSpPr>
          <p:cNvPr id="20" name="TextBox 19">
            <a:extLst>
              <a:ext uri="{FF2B5EF4-FFF2-40B4-BE49-F238E27FC236}">
                <a16:creationId xmlns:a16="http://schemas.microsoft.com/office/drawing/2014/main" id="{4445606B-3723-8B73-186A-258BA8E21A9C}"/>
              </a:ext>
            </a:extLst>
          </p:cNvPr>
          <p:cNvSpPr txBox="1"/>
          <p:nvPr/>
        </p:nvSpPr>
        <p:spPr>
          <a:xfrm>
            <a:off x="4357816" y="5120640"/>
            <a:ext cx="1828800" cy="369332"/>
          </a:xfrm>
          <a:prstGeom prst="rect">
            <a:avLst/>
          </a:prstGeom>
          <a:noFill/>
          <a:ln>
            <a:noFill/>
          </a:ln>
        </p:spPr>
        <p:txBody>
          <a:bodyPr wrap="square" rtlCol="0">
            <a:spAutoFit/>
          </a:bodyPr>
          <a:lstStyle/>
          <a:p>
            <a:r>
              <a:rPr lang="en-LT" dirty="0"/>
              <a:t>Piktas</a:t>
            </a:r>
          </a:p>
        </p:txBody>
      </p:sp>
      <p:sp>
        <p:nvSpPr>
          <p:cNvPr id="21" name="TextBox 20">
            <a:extLst>
              <a:ext uri="{FF2B5EF4-FFF2-40B4-BE49-F238E27FC236}">
                <a16:creationId xmlns:a16="http://schemas.microsoft.com/office/drawing/2014/main" id="{8930E039-0554-0134-8D16-702979C656D4}"/>
              </a:ext>
            </a:extLst>
          </p:cNvPr>
          <p:cNvSpPr txBox="1"/>
          <p:nvPr/>
        </p:nvSpPr>
        <p:spPr>
          <a:xfrm>
            <a:off x="3832654" y="4458319"/>
            <a:ext cx="1828800" cy="369332"/>
          </a:xfrm>
          <a:prstGeom prst="rect">
            <a:avLst/>
          </a:prstGeom>
          <a:noFill/>
          <a:ln>
            <a:noFill/>
          </a:ln>
        </p:spPr>
        <p:txBody>
          <a:bodyPr wrap="square" rtlCol="0">
            <a:spAutoFit/>
          </a:bodyPr>
          <a:lstStyle/>
          <a:p>
            <a:r>
              <a:rPr lang="en-LT" dirty="0"/>
              <a:t>Bejėgis</a:t>
            </a:r>
          </a:p>
        </p:txBody>
      </p:sp>
      <p:sp>
        <p:nvSpPr>
          <p:cNvPr id="22" name="TextBox 21">
            <a:extLst>
              <a:ext uri="{FF2B5EF4-FFF2-40B4-BE49-F238E27FC236}">
                <a16:creationId xmlns:a16="http://schemas.microsoft.com/office/drawing/2014/main" id="{D3D3A1C3-F939-5B40-A7EC-B81919ED03D0}"/>
              </a:ext>
            </a:extLst>
          </p:cNvPr>
          <p:cNvSpPr txBox="1"/>
          <p:nvPr/>
        </p:nvSpPr>
        <p:spPr>
          <a:xfrm>
            <a:off x="4668962" y="3048001"/>
            <a:ext cx="3270254" cy="369332"/>
          </a:xfrm>
          <a:prstGeom prst="rect">
            <a:avLst/>
          </a:prstGeom>
          <a:noFill/>
        </p:spPr>
        <p:txBody>
          <a:bodyPr wrap="none" rtlCol="0">
            <a:spAutoFit/>
          </a:bodyPr>
          <a:lstStyle/>
          <a:p>
            <a:r>
              <a:rPr lang="en-LT" dirty="0"/>
              <a:t>Atsitraukti -&gt; Nurimti -&gt; Išspręsti </a:t>
            </a:r>
          </a:p>
        </p:txBody>
      </p:sp>
    </p:spTree>
    <p:extLst>
      <p:ext uri="{BB962C8B-B14F-4D97-AF65-F5344CB8AC3E}">
        <p14:creationId xmlns:p14="http://schemas.microsoft.com/office/powerpoint/2010/main" val="31083616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66" name="Rectangle 2058">
            <a:extLst>
              <a:ext uri="{FF2B5EF4-FFF2-40B4-BE49-F238E27FC236}">
                <a16:creationId xmlns:a16="http://schemas.microsoft.com/office/drawing/2014/main" id="{36FB3E6D-D5F5-4999-A4A0-8CC060459B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731078" y="634946"/>
            <a:ext cx="4931229" cy="1450757"/>
          </a:xfrm>
        </p:spPr>
        <p:txBody>
          <a:bodyPr>
            <a:normAutofit/>
          </a:bodyPr>
          <a:lstStyle/>
          <a:p>
            <a:r>
              <a:rPr lang="lt-LT" dirty="0">
                <a:latin typeface="+mn-lt"/>
              </a:rPr>
              <a:t>Pyktis </a:t>
            </a:r>
            <a:endParaRPr lang="en-US" dirty="0">
              <a:latin typeface="+mn-lt"/>
            </a:endParaRPr>
          </a:p>
        </p:txBody>
      </p:sp>
      <p:pic>
        <p:nvPicPr>
          <p:cNvPr id="2054" name="Picture 6" descr="Vaizdo rezultatas pagal užklausą „vaiku pyktis“"/>
          <p:cNvPicPr>
            <a:picLocks noChangeAspect="1" noChangeArrowheads="1"/>
          </p:cNvPicPr>
          <p:nvPr/>
        </p:nvPicPr>
        <p:blipFill rotWithShape="1">
          <a:blip r:embed="rId2">
            <a:extLst>
              <a:ext uri="{28A0092B-C50C-407E-A947-70E740481C1C}">
                <a14:useLocalDpi xmlns:a14="http://schemas.microsoft.com/office/drawing/2010/main" val="0"/>
              </a:ext>
            </a:extLst>
          </a:blip>
          <a:srcRect l="15429" r="47020"/>
          <a:stretch/>
        </p:blipFill>
        <p:spPr bwMode="auto">
          <a:xfrm>
            <a:off x="475499" y="640081"/>
            <a:ext cx="3000986" cy="5314406"/>
          </a:xfrm>
          <a:prstGeom prst="rect">
            <a:avLst/>
          </a:prstGeom>
          <a:noFill/>
          <a:extLst>
            <a:ext uri="{909E8E84-426E-40DD-AFC4-6F175D3DCCD1}">
              <a14:hiddenFill xmlns:a14="http://schemas.microsoft.com/office/drawing/2010/main">
                <a:solidFill>
                  <a:srgbClr val="FFFFFF"/>
                </a:solidFill>
              </a14:hiddenFill>
            </a:ext>
          </a:extLst>
        </p:spPr>
      </p:pic>
      <p:cxnSp>
        <p:nvCxnSpPr>
          <p:cNvPr id="2067" name="Straight Connector 2060">
            <a:extLst>
              <a:ext uri="{FF2B5EF4-FFF2-40B4-BE49-F238E27FC236}">
                <a16:creationId xmlns:a16="http://schemas.microsoft.com/office/drawing/2014/main" id="{B723AC9B-FC09-42DE-AA53-88EF5709B37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1077" y="2086188"/>
            <a:ext cx="456732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731076" y="2198914"/>
            <a:ext cx="4931230" cy="3670180"/>
          </a:xfrm>
        </p:spPr>
        <p:txBody>
          <a:bodyPr>
            <a:normAutofit/>
          </a:bodyPr>
          <a:lstStyle/>
          <a:p>
            <a:pPr marL="0" indent="0">
              <a:buNone/>
            </a:pPr>
            <a:r>
              <a:rPr lang="lt-LT" dirty="0"/>
              <a:t>     Pyktis gali pasireikšti labai įvairiai:</a:t>
            </a:r>
          </a:p>
          <a:p>
            <a:pPr>
              <a:buFont typeface="Wingdings" pitchFamily="2" charset="2"/>
              <a:buChar char="Ø"/>
            </a:pPr>
            <a:r>
              <a:rPr lang="en-US" dirty="0" err="1"/>
              <a:t>Staigus</a:t>
            </a:r>
            <a:r>
              <a:rPr lang="en-US" dirty="0"/>
              <a:t> </a:t>
            </a:r>
            <a:r>
              <a:rPr lang="en-US" dirty="0" err="1"/>
              <a:t>pyktis</a:t>
            </a:r>
            <a:r>
              <a:rPr lang="en-US" dirty="0"/>
              <a:t>:</a:t>
            </a:r>
            <a:r>
              <a:rPr lang="lt-LT" dirty="0"/>
              <a:t> ūmus, staigiai kylantis, prasiveržiantis, triukšmingas;</a:t>
            </a:r>
          </a:p>
          <a:p>
            <a:pPr>
              <a:buFont typeface="Wingdings" pitchFamily="2" charset="2"/>
              <a:buChar char="Ø"/>
            </a:pPr>
            <a:r>
              <a:rPr lang="lt-LT" dirty="0"/>
              <a:t> Sukauptas pyktis: tai taurės principu sukauptas pyktis.</a:t>
            </a:r>
          </a:p>
          <a:p>
            <a:pPr>
              <a:buFont typeface="Wingdings" pitchFamily="2" charset="2"/>
              <a:buChar char="Ø"/>
            </a:pPr>
            <a:r>
              <a:rPr lang="lt-LT" dirty="0"/>
              <a:t> Gilus </a:t>
            </a:r>
            <a:r>
              <a:rPr lang="lt-LT" dirty="0" err="1"/>
              <a:t>pyktis:užslėptas</a:t>
            </a:r>
            <a:r>
              <a:rPr lang="lt-LT" dirty="0"/>
              <a:t> </a:t>
            </a:r>
            <a:r>
              <a:rPr lang="lt-LT" dirty="0" err="1"/>
              <a:t>pyktis,apie</a:t>
            </a:r>
            <a:r>
              <a:rPr lang="lt-LT" dirty="0"/>
              <a:t> kurį vaikas net nenutuokia. Dažniausiai po sunkių išgyvenimų atsivėrusios žaizdos.</a:t>
            </a:r>
          </a:p>
          <a:p>
            <a:endParaRPr lang="en-US" dirty="0"/>
          </a:p>
        </p:txBody>
      </p:sp>
      <p:sp>
        <p:nvSpPr>
          <p:cNvPr id="2068" name="Rectangle 2062">
            <a:extLst>
              <a:ext uri="{FF2B5EF4-FFF2-40B4-BE49-F238E27FC236}">
                <a16:creationId xmlns:a16="http://schemas.microsoft.com/office/drawing/2014/main" id="{7894C9C5-02CC-4871-BD62-21EC292B1E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65" name="Rectangle 2064">
            <a:extLst>
              <a:ext uri="{FF2B5EF4-FFF2-40B4-BE49-F238E27FC236}">
                <a16:creationId xmlns:a16="http://schemas.microsoft.com/office/drawing/2014/main" id="{6AC73FB3-EFD2-4EDE-90E0-CCEFBD61B5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AutoShape 2" descr="Vaizdo rezultatas pagal užklausą „vaiku pyktis“"/>
          <p:cNvSpPr>
            <a:spLocks noChangeAspect="1" noChangeArrowheads="1"/>
          </p:cNvSpPr>
          <p:nvPr/>
        </p:nvSpPr>
        <p:spPr bwMode="auto">
          <a:xfrm>
            <a:off x="1771650" y="1828801"/>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5" name="AutoShape 4" descr="Vaizdo rezultatas pagal užklausą „vaiku pyktis“"/>
          <p:cNvSpPr>
            <a:spLocks noChangeAspect="1" noChangeArrowheads="1"/>
          </p:cNvSpPr>
          <p:nvPr/>
        </p:nvSpPr>
        <p:spPr bwMode="auto">
          <a:xfrm>
            <a:off x="1373981" y="8632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Tree>
    <p:extLst>
      <p:ext uri="{BB962C8B-B14F-4D97-AF65-F5344CB8AC3E}">
        <p14:creationId xmlns:p14="http://schemas.microsoft.com/office/powerpoint/2010/main" val="2680047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165860"/>
            <a:ext cx="4256532" cy="586740"/>
          </a:xfrm>
        </p:spPr>
        <p:txBody>
          <a:bodyPr>
            <a:normAutofit fontScale="90000"/>
          </a:bodyPr>
          <a:lstStyle/>
          <a:p>
            <a:r>
              <a:rPr lang="lt-LT" sz="1275" dirty="0"/>
              <a:t/>
            </a:r>
            <a:br>
              <a:rPr lang="lt-LT" sz="1275" dirty="0"/>
            </a:br>
            <a:r>
              <a:rPr lang="lt-LT" sz="1275" dirty="0"/>
              <a:t/>
            </a:r>
            <a:br>
              <a:rPr lang="lt-LT" sz="1275" dirty="0"/>
            </a:br>
            <a:r>
              <a:rPr lang="lt-LT" sz="4900" dirty="0">
                <a:latin typeface="+mn-lt"/>
              </a:rPr>
              <a:t>Pažink </a:t>
            </a:r>
            <a:r>
              <a:rPr lang="lt-LT" sz="4900" dirty="0" smtClean="0">
                <a:latin typeface="+mn-lt"/>
              </a:rPr>
              <a:t>savo </a:t>
            </a:r>
            <a:r>
              <a:rPr lang="lt-LT" sz="4900" dirty="0">
                <a:latin typeface="+mn-lt"/>
              </a:rPr>
              <a:t>pyktį</a:t>
            </a:r>
            <a:endParaRPr lang="en-US" sz="4900" dirty="0">
              <a:latin typeface="+mn-lt"/>
            </a:endParaRPr>
          </a:p>
        </p:txBody>
      </p:sp>
      <p:pic>
        <p:nvPicPr>
          <p:cNvPr id="3074" name="Picture 2" descr="Vaizdo rezultatas pagal užklausą „vaiku pyktis“"/>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84744" y="2836669"/>
            <a:ext cx="2730056" cy="200762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495800" y="2372868"/>
            <a:ext cx="4419600" cy="2969514"/>
          </a:xfrm>
        </p:spPr>
        <p:txBody>
          <a:bodyPr anchor="ctr">
            <a:noAutofit/>
          </a:bodyPr>
          <a:lstStyle/>
          <a:p>
            <a:r>
              <a:rPr lang="lt-LT" dirty="0"/>
              <a:t>Įsitempia raumenys, ypač rankose, gali pajausti sugniaužtus kumščius.</a:t>
            </a:r>
          </a:p>
          <a:p>
            <a:r>
              <a:rPr lang="lt-LT" dirty="0"/>
              <a:t>Sukąsti dantys arba įtampa žandikaulyje.</a:t>
            </a:r>
          </a:p>
          <a:p>
            <a:r>
              <a:rPr lang="lt-LT" dirty="0"/>
              <a:t>Drėkstantys, prakaituojantys delnai.</a:t>
            </a:r>
          </a:p>
          <a:p>
            <a:r>
              <a:rPr lang="lt-LT" dirty="0"/>
              <a:t>Padažnėjęs širdies plakimas.</a:t>
            </a:r>
          </a:p>
          <a:p>
            <a:r>
              <a:rPr lang="lt-LT" dirty="0"/>
              <a:t>Viso kūno drebėjimas.</a:t>
            </a:r>
          </a:p>
          <a:p>
            <a:r>
              <a:rPr lang="lt-LT" dirty="0"/>
              <a:t>Nemalonus jausmas skrandyje.</a:t>
            </a:r>
          </a:p>
          <a:p>
            <a:r>
              <a:rPr lang="lt-LT" dirty="0"/>
              <a:t>Labai garsus arba labai tylus balsas.</a:t>
            </a:r>
            <a:endParaRPr lang="en-US" dirty="0"/>
          </a:p>
        </p:txBody>
      </p:sp>
    </p:spTree>
    <p:extLst>
      <p:ext uri="{BB962C8B-B14F-4D97-AF65-F5344CB8AC3E}">
        <p14:creationId xmlns:p14="http://schemas.microsoft.com/office/powerpoint/2010/main" val="3997592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1165860"/>
            <a:ext cx="3723132" cy="434340"/>
          </a:xfrm>
        </p:spPr>
        <p:txBody>
          <a:bodyPr>
            <a:normAutofit fontScale="90000"/>
          </a:bodyPr>
          <a:lstStyle/>
          <a:p>
            <a:r>
              <a:rPr lang="en-US" sz="4000" dirty="0" err="1">
                <a:latin typeface="+mn-lt"/>
              </a:rPr>
              <a:t>Pyktis</a:t>
            </a:r>
            <a:r>
              <a:rPr lang="en-US" sz="4000" dirty="0">
                <a:latin typeface="+mn-lt"/>
              </a:rPr>
              <a:t> </a:t>
            </a:r>
            <a:r>
              <a:rPr lang="en-US" sz="4000" dirty="0" err="1">
                <a:latin typeface="+mn-lt"/>
              </a:rPr>
              <a:t>ir</a:t>
            </a:r>
            <a:r>
              <a:rPr lang="en-US" sz="4000" dirty="0">
                <a:latin typeface="+mn-lt"/>
              </a:rPr>
              <a:t> </a:t>
            </a:r>
            <a:r>
              <a:rPr lang="en-US" sz="4000" dirty="0" err="1">
                <a:latin typeface="+mn-lt"/>
              </a:rPr>
              <a:t>agresija</a:t>
            </a:r>
            <a:endParaRPr lang="en-US" sz="4000" dirty="0">
              <a:latin typeface="+mn-lt"/>
            </a:endParaRPr>
          </a:p>
        </p:txBody>
      </p:sp>
      <p:pic>
        <p:nvPicPr>
          <p:cNvPr id="4098" name="Picture 2" descr="Vaizdo rezultatas pagal užklausą „vaiku pyktis“"/>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84744" y="2582181"/>
            <a:ext cx="2577656" cy="251659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267200" y="2372868"/>
            <a:ext cx="4724400" cy="2969514"/>
          </a:xfrm>
        </p:spPr>
        <p:txBody>
          <a:bodyPr anchor="ctr">
            <a:noAutofit/>
          </a:bodyPr>
          <a:lstStyle/>
          <a:p>
            <a:r>
              <a:rPr lang="en-US" sz="1600" dirty="0" err="1"/>
              <a:t>Pyktis</a:t>
            </a:r>
            <a:r>
              <a:rPr lang="en-US" sz="1600" dirty="0"/>
              <a:t> </a:t>
            </a:r>
            <a:r>
              <a:rPr lang="en-US" sz="1600" dirty="0" err="1"/>
              <a:t>su</a:t>
            </a:r>
            <a:r>
              <a:rPr lang="en-US" sz="1600" dirty="0"/>
              <a:t> </a:t>
            </a:r>
            <a:r>
              <a:rPr lang="en-US" sz="1600" dirty="0" err="1"/>
              <a:t>fizine</a:t>
            </a:r>
            <a:r>
              <a:rPr lang="en-US" sz="1600" dirty="0"/>
              <a:t> j</a:t>
            </a:r>
            <a:r>
              <a:rPr lang="lt-LT" sz="1600" dirty="0" err="1"/>
              <a:t>ėga</a:t>
            </a:r>
            <a:r>
              <a:rPr lang="lt-LT" sz="1600" dirty="0"/>
              <a:t> arba riksmais yra vadinamas </a:t>
            </a:r>
            <a:r>
              <a:rPr lang="lt-LT" sz="1600" b="1" dirty="0"/>
              <a:t>agresija.</a:t>
            </a:r>
          </a:p>
          <a:p>
            <a:r>
              <a:rPr lang="lt-LT" sz="1600" dirty="0"/>
              <a:t>Pyktis – kai mes jaučiame ir apie tai kalbame.</a:t>
            </a:r>
          </a:p>
          <a:p>
            <a:r>
              <a:rPr lang="lt-LT" sz="1600" dirty="0"/>
              <a:t>Agresija – kai naudojame veiksmus, gąsdinančius ar žeminančius kitą žmogų.</a:t>
            </a:r>
          </a:p>
          <a:p>
            <a:r>
              <a:rPr lang="lt-LT" sz="1600" dirty="0"/>
              <a:t>Pyktis labai stipri emocija, todėl kartais žmonės galvoja, kad pyktis daro juos labai stiprius.</a:t>
            </a:r>
          </a:p>
          <a:p>
            <a:r>
              <a:rPr lang="lt-LT" sz="1600" dirty="0"/>
              <a:t>Stiprus žmogus – elgiasi atsakingai, saugiai, pasitiki savimi, nesiekia pakenkti sau ir aplinkiniams.</a:t>
            </a:r>
            <a:endParaRPr lang="en-US" sz="1600" dirty="0"/>
          </a:p>
        </p:txBody>
      </p:sp>
    </p:spTree>
    <p:extLst>
      <p:ext uri="{BB962C8B-B14F-4D97-AF65-F5344CB8AC3E}">
        <p14:creationId xmlns:p14="http://schemas.microsoft.com/office/powerpoint/2010/main" val="1426680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8397240" cy="1389796"/>
          </a:xfrm>
        </p:spPr>
        <p:txBody>
          <a:bodyPr/>
          <a:lstStyle/>
          <a:p>
            <a:r>
              <a:rPr lang="lt-LT"/>
              <a:t>Kada pyktis tampa agresija?</a:t>
            </a:r>
            <a:endParaRPr lang="en-US"/>
          </a:p>
        </p:txBody>
      </p:sp>
      <p:sp>
        <p:nvSpPr>
          <p:cNvPr id="4" name="Bevel 3">
            <a:extLst>
              <a:ext uri="{FF2B5EF4-FFF2-40B4-BE49-F238E27FC236}">
                <a16:creationId xmlns:a16="http://schemas.microsoft.com/office/drawing/2014/main" id="{323C9978-033B-C49C-4C66-0864AFE49150}"/>
              </a:ext>
            </a:extLst>
          </p:cNvPr>
          <p:cNvSpPr/>
          <p:nvPr/>
        </p:nvSpPr>
        <p:spPr>
          <a:xfrm>
            <a:off x="478465" y="4686299"/>
            <a:ext cx="1600200" cy="1189074"/>
          </a:xfrm>
          <a:prstGeom prst="bevel">
            <a:avLst/>
          </a:prstGeom>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T" sz="1400">
                <a:solidFill>
                  <a:schemeClr val="tx1"/>
                </a:solidFill>
              </a:rPr>
              <a:t>I.Nesutikimas ir grasinimas žodžiu arba gestais</a:t>
            </a:r>
          </a:p>
        </p:txBody>
      </p:sp>
      <p:sp>
        <p:nvSpPr>
          <p:cNvPr id="13" name="Bevel 12">
            <a:extLst>
              <a:ext uri="{FF2B5EF4-FFF2-40B4-BE49-F238E27FC236}">
                <a16:creationId xmlns:a16="http://schemas.microsoft.com/office/drawing/2014/main" id="{289DAD15-AFBB-8495-1FEA-E455413A61D8}"/>
              </a:ext>
            </a:extLst>
          </p:cNvPr>
          <p:cNvSpPr/>
          <p:nvPr/>
        </p:nvSpPr>
        <p:spPr>
          <a:xfrm>
            <a:off x="2101702" y="4091762"/>
            <a:ext cx="1600200" cy="1189074"/>
          </a:xfrm>
          <a:prstGeom prst="bevel">
            <a:avLst/>
          </a:prstGeom>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T" sz="1400">
                <a:solidFill>
                  <a:schemeClr val="tx1"/>
                </a:solidFill>
              </a:rPr>
              <a:t>II. Nuosavybės niokojimas</a:t>
            </a:r>
          </a:p>
        </p:txBody>
      </p:sp>
      <p:sp>
        <p:nvSpPr>
          <p:cNvPr id="14" name="Bevel 13">
            <a:extLst>
              <a:ext uri="{FF2B5EF4-FFF2-40B4-BE49-F238E27FC236}">
                <a16:creationId xmlns:a16="http://schemas.microsoft.com/office/drawing/2014/main" id="{3B3763B8-8ED4-8B70-7484-E89FAA0BE783}"/>
              </a:ext>
            </a:extLst>
          </p:cNvPr>
          <p:cNvSpPr/>
          <p:nvPr/>
        </p:nvSpPr>
        <p:spPr>
          <a:xfrm>
            <a:off x="3701902" y="3497226"/>
            <a:ext cx="1600200" cy="1189074"/>
          </a:xfrm>
          <a:prstGeom prst="bevel">
            <a:avLst/>
          </a:prstGeom>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T" sz="1400">
                <a:solidFill>
                  <a:schemeClr val="tx1"/>
                </a:solidFill>
              </a:rPr>
              <a:t>III.Gyvūnų žalojimas ar žudymas</a:t>
            </a:r>
          </a:p>
        </p:txBody>
      </p:sp>
      <p:sp>
        <p:nvSpPr>
          <p:cNvPr id="15" name="Bevel 14">
            <a:extLst>
              <a:ext uri="{FF2B5EF4-FFF2-40B4-BE49-F238E27FC236}">
                <a16:creationId xmlns:a16="http://schemas.microsoft.com/office/drawing/2014/main" id="{70FD797D-FD47-D9A1-D137-8D800438FB7F}"/>
              </a:ext>
            </a:extLst>
          </p:cNvPr>
          <p:cNvSpPr/>
          <p:nvPr/>
        </p:nvSpPr>
        <p:spPr>
          <a:xfrm>
            <a:off x="5302102" y="2866361"/>
            <a:ext cx="1600200" cy="1189074"/>
          </a:xfrm>
          <a:prstGeom prst="bevel">
            <a:avLst/>
          </a:prstGeom>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T" sz="1400">
                <a:solidFill>
                  <a:schemeClr val="tx1"/>
                </a:solidFill>
              </a:rPr>
              <a:t>IV. Fiziškas kitų ir savęs žalojimas</a:t>
            </a:r>
          </a:p>
        </p:txBody>
      </p:sp>
      <p:sp>
        <p:nvSpPr>
          <p:cNvPr id="16" name="Bevel 15">
            <a:extLst>
              <a:ext uri="{FF2B5EF4-FFF2-40B4-BE49-F238E27FC236}">
                <a16:creationId xmlns:a16="http://schemas.microsoft.com/office/drawing/2014/main" id="{B97960A5-5321-B4B5-ACCD-6F1CD9D027FC}"/>
              </a:ext>
            </a:extLst>
          </p:cNvPr>
          <p:cNvSpPr/>
          <p:nvPr/>
        </p:nvSpPr>
        <p:spPr>
          <a:xfrm>
            <a:off x="6934200" y="2274039"/>
            <a:ext cx="1752600" cy="1189074"/>
          </a:xfrm>
          <a:prstGeom prst="bevel">
            <a:avLst/>
          </a:prstGeom>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T" sz="1300">
                <a:solidFill>
                  <a:schemeClr val="tx1"/>
                </a:solidFill>
              </a:rPr>
              <a:t>V. Smurto naudojimas siekiant stipriai sužaloti arba nužudyti</a:t>
            </a:r>
          </a:p>
        </p:txBody>
      </p:sp>
    </p:spTree>
    <p:extLst>
      <p:ext uri="{BB962C8B-B14F-4D97-AF65-F5344CB8AC3E}">
        <p14:creationId xmlns:p14="http://schemas.microsoft.com/office/powerpoint/2010/main" val="12309486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a:t>Reaktyvi</a:t>
            </a:r>
            <a:r>
              <a:rPr lang="en-US"/>
              <a:t> </a:t>
            </a:r>
            <a:r>
              <a:rPr lang="en-US" err="1"/>
              <a:t>agresija</a:t>
            </a:r>
            <a:endParaRPr lang="en-US"/>
          </a:p>
        </p:txBody>
      </p:sp>
      <p:sp>
        <p:nvSpPr>
          <p:cNvPr id="3" name="Content Placeholder 2"/>
          <p:cNvSpPr>
            <a:spLocks noGrp="1"/>
          </p:cNvSpPr>
          <p:nvPr>
            <p:ph idx="1"/>
          </p:nvPr>
        </p:nvSpPr>
        <p:spPr/>
        <p:txBody>
          <a:bodyPr>
            <a:normAutofit/>
          </a:bodyPr>
          <a:lstStyle/>
          <a:p>
            <a:r>
              <a:rPr lang="en-US" sz="2500" dirty="0" err="1"/>
              <a:t>Reaktyvi</a:t>
            </a:r>
            <a:r>
              <a:rPr lang="en-US" sz="2500" dirty="0"/>
              <a:t> </a:t>
            </a:r>
            <a:r>
              <a:rPr lang="en-US" sz="2500" dirty="0" err="1"/>
              <a:t>agresija</a:t>
            </a:r>
            <a:r>
              <a:rPr lang="en-US" sz="2500" dirty="0"/>
              <a:t> - tai </a:t>
            </a:r>
            <a:r>
              <a:rPr lang="en-US" sz="2500" dirty="0" err="1"/>
              <a:t>impulsyvus</a:t>
            </a:r>
            <a:r>
              <a:rPr lang="en-US" sz="2500" dirty="0"/>
              <a:t> </a:t>
            </a:r>
            <a:r>
              <a:rPr lang="en-US" sz="2500" dirty="0" err="1"/>
              <a:t>elgesys</a:t>
            </a:r>
            <a:r>
              <a:rPr lang="en-US" sz="2500" dirty="0"/>
              <a:t>, </a:t>
            </a:r>
            <a:r>
              <a:rPr lang="en-US" sz="2500" dirty="0" err="1" smtClean="0"/>
              <a:t>reakcija</a:t>
            </a:r>
            <a:r>
              <a:rPr lang="en-US" sz="2500" dirty="0" smtClean="0"/>
              <a:t> </a:t>
            </a:r>
            <a:r>
              <a:rPr lang="lt-LT" sz="2500" dirty="0" smtClean="0"/>
              <a:t>į situaciją.</a:t>
            </a:r>
            <a:r>
              <a:rPr lang="en-US" sz="2500" dirty="0" smtClean="0"/>
              <a:t> </a:t>
            </a:r>
            <a:r>
              <a:rPr lang="en-US" sz="2500" dirty="0"/>
              <a:t>Tai </a:t>
            </a:r>
            <a:r>
              <a:rPr lang="en-US" sz="2500" dirty="0" err="1"/>
              <a:t>susierzinimas</a:t>
            </a:r>
            <a:r>
              <a:rPr lang="en-US" sz="2500" dirty="0"/>
              <a:t> </a:t>
            </a:r>
            <a:r>
              <a:rPr lang="en-US" sz="2500" dirty="0" err="1"/>
              <a:t>ir</a:t>
            </a:r>
            <a:r>
              <a:rPr lang="en-US" sz="2500" dirty="0"/>
              <a:t> </a:t>
            </a:r>
            <a:r>
              <a:rPr lang="en-US" sz="2500" dirty="0" err="1" smtClean="0"/>
              <a:t>nuli</a:t>
            </a:r>
            <a:r>
              <a:rPr lang="lt-LT" sz="2500" dirty="0" smtClean="0"/>
              <a:t>ū</a:t>
            </a:r>
            <a:r>
              <a:rPr lang="en-US" sz="2500" dirty="0" err="1" smtClean="0"/>
              <a:t>dimas</a:t>
            </a:r>
            <a:r>
              <a:rPr lang="lt-LT" sz="2500" dirty="0"/>
              <a:t> </a:t>
            </a:r>
            <a:r>
              <a:rPr lang="en-US" sz="2500" dirty="0" smtClean="0"/>
              <a:t>d</a:t>
            </a:r>
            <a:r>
              <a:rPr lang="lt-LT" sz="2500" dirty="0" smtClean="0"/>
              <a:t>ė</a:t>
            </a:r>
            <a:r>
              <a:rPr lang="en-US" sz="2500" dirty="0" smtClean="0"/>
              <a:t>l kit</a:t>
            </a:r>
            <a:r>
              <a:rPr lang="lt-LT" sz="2500" dirty="0" smtClean="0"/>
              <a:t>ų ž</a:t>
            </a:r>
            <a:r>
              <a:rPr lang="en-US" sz="2500" dirty="0" err="1" smtClean="0"/>
              <a:t>moni</a:t>
            </a:r>
            <a:r>
              <a:rPr lang="lt-LT" sz="2500" dirty="0" smtClean="0"/>
              <a:t>ų</a:t>
            </a:r>
            <a:r>
              <a:rPr lang="en-US" sz="2500" dirty="0" smtClean="0"/>
              <a:t> </a:t>
            </a:r>
            <a:r>
              <a:rPr lang="en-US" sz="2500" dirty="0" err="1" smtClean="0"/>
              <a:t>veiksm</a:t>
            </a:r>
            <a:r>
              <a:rPr lang="lt-LT" sz="2500" dirty="0" smtClean="0"/>
              <a:t>ų</a:t>
            </a:r>
            <a:r>
              <a:rPr lang="en-US" sz="2500" dirty="0" smtClean="0"/>
              <a:t> </a:t>
            </a:r>
            <a:r>
              <a:rPr lang="en-US" sz="2500" dirty="0" err="1"/>
              <a:t>bei</a:t>
            </a:r>
            <a:r>
              <a:rPr lang="en-US" sz="2500" dirty="0"/>
              <a:t> </a:t>
            </a:r>
            <a:r>
              <a:rPr lang="en-US" sz="2500" dirty="0" err="1"/>
              <a:t>sureagavimas</a:t>
            </a:r>
            <a:r>
              <a:rPr lang="en-US" sz="2500" dirty="0"/>
              <a:t> </a:t>
            </a:r>
            <a:r>
              <a:rPr lang="en-US" sz="2500" dirty="0" err="1"/>
              <a:t>stipriomis</a:t>
            </a:r>
            <a:r>
              <a:rPr lang="en-US" sz="2500" dirty="0"/>
              <a:t> </a:t>
            </a:r>
            <a:r>
              <a:rPr lang="en-US" sz="2500" dirty="0" err="1"/>
              <a:t>emocijomis</a:t>
            </a:r>
            <a:r>
              <a:rPr lang="en-US" sz="2500" dirty="0"/>
              <a:t>.</a:t>
            </a:r>
          </a:p>
          <a:p>
            <a:endParaRPr lang="en-US" dirty="0"/>
          </a:p>
        </p:txBody>
      </p:sp>
    </p:spTree>
    <p:extLst>
      <p:ext uri="{BB962C8B-B14F-4D97-AF65-F5344CB8AC3E}">
        <p14:creationId xmlns:p14="http://schemas.microsoft.com/office/powerpoint/2010/main" val="14988457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35230A27-1553-42F8-99D7-829868E137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772232D-B4D6-429F-B3D1-2D9891B85E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3772" y="963997"/>
            <a:ext cx="2441018" cy="4938361"/>
          </a:xfrm>
        </p:spPr>
        <p:txBody>
          <a:bodyPr anchor="ctr">
            <a:normAutofit/>
          </a:bodyPr>
          <a:lstStyle/>
          <a:p>
            <a:pPr algn="r"/>
            <a:r>
              <a:rPr lang="lt-LT" sz="3800" dirty="0"/>
              <a:t>Dirbant su </a:t>
            </a:r>
            <a:r>
              <a:rPr lang="lt-LT" sz="3800" dirty="0" smtClean="0"/>
              <a:t>piktais,</a:t>
            </a:r>
            <a:br>
              <a:rPr lang="lt-LT" sz="3800" dirty="0" smtClean="0"/>
            </a:br>
            <a:r>
              <a:rPr lang="lt-LT" sz="3800" dirty="0" smtClean="0"/>
              <a:t>reaktyviai  </a:t>
            </a:r>
            <a:r>
              <a:rPr lang="lt-LT" sz="3800" dirty="0"/>
              <a:t>agresyviais vaikais, mokyti šių </a:t>
            </a:r>
            <a:r>
              <a:rPr lang="lt-LT" sz="3800" dirty="0" err="1"/>
              <a:t>įgudžių</a:t>
            </a:r>
            <a:r>
              <a:rPr lang="lt-LT" sz="3800" dirty="0"/>
              <a:t>:</a:t>
            </a:r>
            <a:endParaRPr lang="en-US" sz="3800" dirty="0"/>
          </a:p>
        </p:txBody>
      </p:sp>
      <p:cxnSp>
        <p:nvCxnSpPr>
          <p:cNvPr id="16" name="Straight Connector 11">
            <a:extLst>
              <a:ext uri="{FF2B5EF4-FFF2-40B4-BE49-F238E27FC236}">
                <a16:creationId xmlns:a16="http://schemas.microsoft.com/office/drawing/2014/main" id="{02CC3441-26B3-4381-B3DF-8AE3C288BC0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87688"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851161" y="963507"/>
            <a:ext cx="4601323" cy="4938851"/>
          </a:xfrm>
        </p:spPr>
        <p:txBody>
          <a:bodyPr anchor="ctr">
            <a:normAutofit/>
          </a:bodyPr>
          <a:lstStyle/>
          <a:p>
            <a:r>
              <a:rPr lang="lt-LT" sz="1600" b="1" dirty="0"/>
              <a:t>Pasitikėjimo savimi stiprinimas </a:t>
            </a:r>
            <a:r>
              <a:rPr lang="lt-LT" sz="1600" dirty="0"/>
              <a:t>( pradedant mokytis geresnio elgesio, svarbu, kad pradėtų tikėti savimi. Padrąsinimai, paskatinimai. </a:t>
            </a:r>
          </a:p>
          <a:p>
            <a:r>
              <a:rPr lang="lt-LT" sz="1600" b="1" dirty="0"/>
              <a:t>Socialinių </a:t>
            </a:r>
            <a:r>
              <a:rPr lang="lt-LT" sz="1600" b="1" dirty="0" err="1"/>
              <a:t>įgudžių</a:t>
            </a:r>
            <a:r>
              <a:rPr lang="lt-LT" sz="1600" b="1" dirty="0"/>
              <a:t> lavinimas</a:t>
            </a:r>
            <a:r>
              <a:rPr lang="lt-LT" sz="1600" dirty="0" smtClean="0"/>
              <a:t>. Linkę reaguoti impulsyviai ir automatiškai</a:t>
            </a:r>
            <a:endParaRPr lang="lt-LT" sz="1600" dirty="0"/>
          </a:p>
          <a:p>
            <a:r>
              <a:rPr lang="lt-LT" sz="1600" b="1" dirty="0"/>
              <a:t>Savikontrolės mokymas </a:t>
            </a:r>
            <a:r>
              <a:rPr lang="lt-LT" sz="1600" dirty="0"/>
              <a:t>( gilaus kvėpavimo, atsipalaidavimo, pozityvios vidinės kalbos).</a:t>
            </a:r>
          </a:p>
          <a:p>
            <a:r>
              <a:rPr lang="lt-LT" sz="1600" b="1" dirty="0"/>
              <a:t>Mąstymo klaidų keitimas – </a:t>
            </a:r>
            <a:r>
              <a:rPr lang="lt-LT" sz="1600" dirty="0"/>
              <a:t>aplinkinius suvokia kaip grėsmingus, nusiteikusius juos įskaudinti, tyčia kenkiančius. Savo poelgius mato, kaip nepataisomus, katastrofiškus.</a:t>
            </a:r>
            <a:endParaRPr lang="en-US" sz="1600" b="1" dirty="0"/>
          </a:p>
        </p:txBody>
      </p:sp>
    </p:spTree>
    <p:extLst>
      <p:ext uri="{BB962C8B-B14F-4D97-AF65-F5344CB8AC3E}">
        <p14:creationId xmlns:p14="http://schemas.microsoft.com/office/powerpoint/2010/main" val="31571004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Pyk</a:t>
            </a:r>
            <a:r>
              <a:rPr lang="lt-LT" dirty="0" err="1"/>
              <a:t>čio</a:t>
            </a:r>
            <a:r>
              <a:rPr lang="lt-LT" dirty="0"/>
              <a:t> valdymo </a:t>
            </a:r>
            <a:r>
              <a:rPr lang="lt-LT" dirty="0" smtClean="0"/>
              <a:t>praktiniai</a:t>
            </a:r>
            <a:endParaRPr lang="en-US" dirty="0"/>
          </a:p>
        </p:txBody>
      </p:sp>
      <p:sp>
        <p:nvSpPr>
          <p:cNvPr id="7" name="Rounded Rectangle 6">
            <a:extLst>
              <a:ext uri="{FF2B5EF4-FFF2-40B4-BE49-F238E27FC236}">
                <a16:creationId xmlns:a16="http://schemas.microsoft.com/office/drawing/2014/main" id="{F18174FB-72BD-1770-052F-1A0DD67EFA7B}"/>
              </a:ext>
            </a:extLst>
          </p:cNvPr>
          <p:cNvSpPr/>
          <p:nvPr/>
        </p:nvSpPr>
        <p:spPr>
          <a:xfrm>
            <a:off x="3909060" y="2537254"/>
            <a:ext cx="1371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T" dirty="0">
                <a:solidFill>
                  <a:schemeClr val="tx1"/>
                </a:solidFill>
              </a:rPr>
              <a:t>Aptariame veiksmų planą</a:t>
            </a:r>
          </a:p>
        </p:txBody>
      </p:sp>
      <p:sp>
        <p:nvSpPr>
          <p:cNvPr id="8" name="Rounded Rectangle 7">
            <a:extLst>
              <a:ext uri="{FF2B5EF4-FFF2-40B4-BE49-F238E27FC236}">
                <a16:creationId xmlns:a16="http://schemas.microsoft.com/office/drawing/2014/main" id="{79507FF6-CE26-0EC0-53B4-147ACA122A84}"/>
              </a:ext>
            </a:extLst>
          </p:cNvPr>
          <p:cNvSpPr/>
          <p:nvPr/>
        </p:nvSpPr>
        <p:spPr>
          <a:xfrm>
            <a:off x="2341812" y="4206240"/>
            <a:ext cx="1556951"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T" dirty="0">
                <a:solidFill>
                  <a:schemeClr val="tx1"/>
                </a:solidFill>
              </a:rPr>
              <a:t>Siūlome atsitraukti ir nusiraminti</a:t>
            </a:r>
          </a:p>
        </p:txBody>
      </p:sp>
      <p:sp>
        <p:nvSpPr>
          <p:cNvPr id="9" name="Rounded Rectangle 8">
            <a:extLst>
              <a:ext uri="{FF2B5EF4-FFF2-40B4-BE49-F238E27FC236}">
                <a16:creationId xmlns:a16="http://schemas.microsoft.com/office/drawing/2014/main" id="{23E1AA45-B50F-6603-0C47-3658C37F23D3}"/>
              </a:ext>
            </a:extLst>
          </p:cNvPr>
          <p:cNvSpPr/>
          <p:nvPr/>
        </p:nvSpPr>
        <p:spPr>
          <a:xfrm>
            <a:off x="5549008" y="4206240"/>
            <a:ext cx="1371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T" dirty="0">
                <a:solidFill>
                  <a:schemeClr val="tx1"/>
                </a:solidFill>
              </a:rPr>
              <a:t>Padedame išspręsti problemą</a:t>
            </a:r>
          </a:p>
        </p:txBody>
      </p:sp>
      <p:sp>
        <p:nvSpPr>
          <p:cNvPr id="11" name="Rounded Rectangle 10">
            <a:extLst>
              <a:ext uri="{FF2B5EF4-FFF2-40B4-BE49-F238E27FC236}">
                <a16:creationId xmlns:a16="http://schemas.microsoft.com/office/drawing/2014/main" id="{52AF6EC4-7B5F-625F-FF7C-000E51B77916}"/>
              </a:ext>
            </a:extLst>
          </p:cNvPr>
          <p:cNvSpPr/>
          <p:nvPr/>
        </p:nvSpPr>
        <p:spPr>
          <a:xfrm>
            <a:off x="7049993" y="2537254"/>
            <a:ext cx="1371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T" dirty="0">
                <a:solidFill>
                  <a:schemeClr val="tx1"/>
                </a:solidFill>
              </a:rPr>
              <a:t>Palaikome</a:t>
            </a:r>
          </a:p>
        </p:txBody>
      </p:sp>
      <p:sp>
        <p:nvSpPr>
          <p:cNvPr id="12" name="Rounded Rectangle 11">
            <a:extLst>
              <a:ext uri="{FF2B5EF4-FFF2-40B4-BE49-F238E27FC236}">
                <a16:creationId xmlns:a16="http://schemas.microsoft.com/office/drawing/2014/main" id="{3C16A29E-CC9A-F109-D3FA-6C88AE4F82C3}"/>
              </a:ext>
            </a:extLst>
          </p:cNvPr>
          <p:cNvSpPr/>
          <p:nvPr/>
        </p:nvSpPr>
        <p:spPr>
          <a:xfrm>
            <a:off x="822960" y="2537254"/>
            <a:ext cx="1371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T" dirty="0">
                <a:solidFill>
                  <a:schemeClr val="tx1"/>
                </a:solidFill>
              </a:rPr>
              <a:t>Pastebėkite pykčio ženklus</a:t>
            </a:r>
          </a:p>
        </p:txBody>
      </p:sp>
      <p:cxnSp>
        <p:nvCxnSpPr>
          <p:cNvPr id="14" name="Straight Arrow Connector 13">
            <a:extLst>
              <a:ext uri="{FF2B5EF4-FFF2-40B4-BE49-F238E27FC236}">
                <a16:creationId xmlns:a16="http://schemas.microsoft.com/office/drawing/2014/main" id="{22668811-7C96-96D8-BC0A-199A197496FC}"/>
              </a:ext>
            </a:extLst>
          </p:cNvPr>
          <p:cNvCxnSpPr/>
          <p:nvPr/>
        </p:nvCxnSpPr>
        <p:spPr>
          <a:xfrm>
            <a:off x="2194560" y="3657600"/>
            <a:ext cx="243840" cy="381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7185888F-FB8C-9BEE-F71A-5390424FAFB6}"/>
              </a:ext>
            </a:extLst>
          </p:cNvPr>
          <p:cNvCxnSpPr/>
          <p:nvPr/>
        </p:nvCxnSpPr>
        <p:spPr>
          <a:xfrm flipV="1">
            <a:off x="3682726" y="3619500"/>
            <a:ext cx="216037" cy="4572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2F165433-047C-90E7-04B0-E75A0739E948}"/>
              </a:ext>
            </a:extLst>
          </p:cNvPr>
          <p:cNvCxnSpPr>
            <a:cxnSpLocks/>
          </p:cNvCxnSpPr>
          <p:nvPr/>
        </p:nvCxnSpPr>
        <p:spPr>
          <a:xfrm>
            <a:off x="5280660" y="3582338"/>
            <a:ext cx="252336" cy="4772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0D75C145-06D7-42B1-E0DB-0B87D67058A3}"/>
              </a:ext>
            </a:extLst>
          </p:cNvPr>
          <p:cNvCxnSpPr>
            <a:cxnSpLocks/>
          </p:cNvCxnSpPr>
          <p:nvPr/>
        </p:nvCxnSpPr>
        <p:spPr>
          <a:xfrm flipV="1">
            <a:off x="6832154" y="3582338"/>
            <a:ext cx="217839" cy="45626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014B42C6-4EC5-652E-46DC-707732BD6F18}"/>
              </a:ext>
            </a:extLst>
          </p:cNvPr>
          <p:cNvSpPr txBox="1"/>
          <p:nvPr/>
        </p:nvSpPr>
        <p:spPr>
          <a:xfrm>
            <a:off x="971962" y="2113002"/>
            <a:ext cx="1073596" cy="369332"/>
          </a:xfrm>
          <a:prstGeom prst="rect">
            <a:avLst/>
          </a:prstGeom>
          <a:noFill/>
          <a:ln>
            <a:noFill/>
          </a:ln>
        </p:spPr>
        <p:txBody>
          <a:bodyPr wrap="square" rtlCol="0">
            <a:spAutoFit/>
          </a:bodyPr>
          <a:lstStyle/>
          <a:p>
            <a:r>
              <a:rPr lang="en-LT" dirty="0"/>
              <a:t>I žingsnis</a:t>
            </a:r>
          </a:p>
        </p:txBody>
      </p:sp>
      <p:sp>
        <p:nvSpPr>
          <p:cNvPr id="23" name="TextBox 22">
            <a:extLst>
              <a:ext uri="{FF2B5EF4-FFF2-40B4-BE49-F238E27FC236}">
                <a16:creationId xmlns:a16="http://schemas.microsoft.com/office/drawing/2014/main" id="{1288B422-B2B4-CA8E-5F42-7908110FB9F7}"/>
              </a:ext>
            </a:extLst>
          </p:cNvPr>
          <p:cNvSpPr txBox="1"/>
          <p:nvPr/>
        </p:nvSpPr>
        <p:spPr>
          <a:xfrm>
            <a:off x="4038600" y="2167922"/>
            <a:ext cx="1130283" cy="369332"/>
          </a:xfrm>
          <a:prstGeom prst="rect">
            <a:avLst/>
          </a:prstGeom>
          <a:noFill/>
          <a:ln>
            <a:noFill/>
          </a:ln>
        </p:spPr>
        <p:txBody>
          <a:bodyPr wrap="square" rtlCol="0">
            <a:spAutoFit/>
          </a:bodyPr>
          <a:lstStyle/>
          <a:p>
            <a:r>
              <a:rPr lang="en-LT" dirty="0"/>
              <a:t>III žingsnis</a:t>
            </a:r>
          </a:p>
        </p:txBody>
      </p:sp>
      <p:sp>
        <p:nvSpPr>
          <p:cNvPr id="24" name="TextBox 23">
            <a:extLst>
              <a:ext uri="{FF2B5EF4-FFF2-40B4-BE49-F238E27FC236}">
                <a16:creationId xmlns:a16="http://schemas.microsoft.com/office/drawing/2014/main" id="{A88034DC-375C-C038-3272-C5A4B722084E}"/>
              </a:ext>
            </a:extLst>
          </p:cNvPr>
          <p:cNvSpPr txBox="1"/>
          <p:nvPr/>
        </p:nvSpPr>
        <p:spPr>
          <a:xfrm>
            <a:off x="7170651" y="2143482"/>
            <a:ext cx="1130283" cy="369332"/>
          </a:xfrm>
          <a:prstGeom prst="rect">
            <a:avLst/>
          </a:prstGeom>
          <a:noFill/>
          <a:ln>
            <a:noFill/>
          </a:ln>
        </p:spPr>
        <p:txBody>
          <a:bodyPr wrap="square" rtlCol="0">
            <a:spAutoFit/>
          </a:bodyPr>
          <a:lstStyle/>
          <a:p>
            <a:r>
              <a:rPr lang="en-LT" dirty="0"/>
              <a:t>V žingsnis</a:t>
            </a:r>
          </a:p>
        </p:txBody>
      </p:sp>
      <p:sp>
        <p:nvSpPr>
          <p:cNvPr id="26" name="TextBox 25">
            <a:extLst>
              <a:ext uri="{FF2B5EF4-FFF2-40B4-BE49-F238E27FC236}">
                <a16:creationId xmlns:a16="http://schemas.microsoft.com/office/drawing/2014/main" id="{72648848-F37E-E5FE-D276-F3A7380E4DCE}"/>
              </a:ext>
            </a:extLst>
          </p:cNvPr>
          <p:cNvSpPr txBox="1"/>
          <p:nvPr/>
        </p:nvSpPr>
        <p:spPr>
          <a:xfrm>
            <a:off x="2609130" y="3772138"/>
            <a:ext cx="1073596" cy="369332"/>
          </a:xfrm>
          <a:prstGeom prst="rect">
            <a:avLst/>
          </a:prstGeom>
          <a:noFill/>
          <a:ln>
            <a:noFill/>
          </a:ln>
        </p:spPr>
        <p:txBody>
          <a:bodyPr wrap="square" rtlCol="0">
            <a:spAutoFit/>
          </a:bodyPr>
          <a:lstStyle/>
          <a:p>
            <a:r>
              <a:rPr lang="en-LT" dirty="0"/>
              <a:t>II žingsnis</a:t>
            </a:r>
          </a:p>
        </p:txBody>
      </p:sp>
      <p:sp>
        <p:nvSpPr>
          <p:cNvPr id="27" name="TextBox 26">
            <a:extLst>
              <a:ext uri="{FF2B5EF4-FFF2-40B4-BE49-F238E27FC236}">
                <a16:creationId xmlns:a16="http://schemas.microsoft.com/office/drawing/2014/main" id="{C97EC317-C0C0-E81C-66BA-4C083CF6B3FB}"/>
              </a:ext>
            </a:extLst>
          </p:cNvPr>
          <p:cNvSpPr txBox="1"/>
          <p:nvPr/>
        </p:nvSpPr>
        <p:spPr>
          <a:xfrm>
            <a:off x="5608115" y="3826135"/>
            <a:ext cx="1148920" cy="369332"/>
          </a:xfrm>
          <a:prstGeom prst="rect">
            <a:avLst/>
          </a:prstGeom>
          <a:noFill/>
          <a:ln>
            <a:noFill/>
          </a:ln>
        </p:spPr>
        <p:txBody>
          <a:bodyPr wrap="square" rtlCol="0">
            <a:spAutoFit/>
          </a:bodyPr>
          <a:lstStyle/>
          <a:p>
            <a:r>
              <a:rPr lang="en-LT" dirty="0"/>
              <a:t>IV žingsnis</a:t>
            </a:r>
          </a:p>
        </p:txBody>
      </p:sp>
    </p:spTree>
    <p:extLst>
      <p:ext uri="{BB962C8B-B14F-4D97-AF65-F5344CB8AC3E}">
        <p14:creationId xmlns:p14="http://schemas.microsoft.com/office/powerpoint/2010/main" val="374836444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D4A6D-B9E8-4ACF-4C98-4391904C5E87}"/>
              </a:ext>
            </a:extLst>
          </p:cNvPr>
          <p:cNvSpPr>
            <a:spLocks noGrp="1"/>
          </p:cNvSpPr>
          <p:nvPr>
            <p:ph type="title"/>
          </p:nvPr>
        </p:nvSpPr>
        <p:spPr/>
        <p:txBody>
          <a:bodyPr/>
          <a:lstStyle/>
          <a:p>
            <a:r>
              <a:rPr lang="en-US" dirty="0" err="1"/>
              <a:t>Pyk</a:t>
            </a:r>
            <a:r>
              <a:rPr lang="lt-LT" dirty="0" err="1"/>
              <a:t>čio</a:t>
            </a:r>
            <a:r>
              <a:rPr lang="lt-LT" dirty="0"/>
              <a:t> valdymo praktiniai metodai </a:t>
            </a:r>
            <a:endParaRPr lang="en-LT" dirty="0"/>
          </a:p>
        </p:txBody>
      </p:sp>
      <p:sp>
        <p:nvSpPr>
          <p:cNvPr id="3" name="Content Placeholder 2">
            <a:extLst>
              <a:ext uri="{FF2B5EF4-FFF2-40B4-BE49-F238E27FC236}">
                <a16:creationId xmlns:a16="http://schemas.microsoft.com/office/drawing/2014/main" id="{B195BA89-7482-9F2F-DBEE-485370D64DAA}"/>
              </a:ext>
            </a:extLst>
          </p:cNvPr>
          <p:cNvSpPr>
            <a:spLocks noGrp="1"/>
          </p:cNvSpPr>
          <p:nvPr>
            <p:ph idx="1"/>
          </p:nvPr>
        </p:nvSpPr>
        <p:spPr/>
        <p:txBody>
          <a:bodyPr>
            <a:normAutofit/>
          </a:bodyPr>
          <a:lstStyle/>
          <a:p>
            <a:pPr marL="457200" indent="-457200">
              <a:buFont typeface="+mj-lt"/>
              <a:buAutoNum type="arabicParenR"/>
            </a:pPr>
            <a:r>
              <a:rPr lang="en-GB" dirty="0">
                <a:effectLst/>
                <a:latin typeface="Helvetica Neue" panose="02000503000000020004" pitchFamily="2" charset="0"/>
              </a:rPr>
              <a:t>  </a:t>
            </a:r>
            <a:r>
              <a:rPr lang="en-GB" dirty="0" err="1" smtClean="0">
                <a:effectLst/>
              </a:rPr>
              <a:t>Prad</a:t>
            </a:r>
            <a:r>
              <a:rPr lang="lt-LT" dirty="0" smtClean="0">
                <a:effectLst/>
              </a:rPr>
              <a:t>ž</a:t>
            </a:r>
            <a:r>
              <a:rPr lang="en-GB" dirty="0" err="1" smtClean="0">
                <a:effectLst/>
              </a:rPr>
              <a:t>ioje</a:t>
            </a:r>
            <a:r>
              <a:rPr lang="en-GB" dirty="0" smtClean="0">
                <a:effectLst/>
              </a:rPr>
              <a:t> </a:t>
            </a:r>
            <a:r>
              <a:rPr lang="en-GB" dirty="0" err="1" smtClean="0">
                <a:effectLst/>
              </a:rPr>
              <a:t>pasteb</a:t>
            </a:r>
            <a:r>
              <a:rPr lang="lt-LT" dirty="0"/>
              <a:t>ė</a:t>
            </a:r>
            <a:r>
              <a:rPr lang="en-GB" dirty="0" smtClean="0">
                <a:effectLst/>
              </a:rPr>
              <a:t>site </a:t>
            </a:r>
            <a:r>
              <a:rPr lang="en-GB" dirty="0" err="1" smtClean="0">
                <a:effectLst/>
              </a:rPr>
              <a:t>pyk</a:t>
            </a:r>
            <a:r>
              <a:rPr lang="lt-LT" dirty="0" smtClean="0">
                <a:effectLst/>
              </a:rPr>
              <a:t>č</a:t>
            </a:r>
            <a:r>
              <a:rPr lang="en-GB" dirty="0" err="1" smtClean="0">
                <a:effectLst/>
              </a:rPr>
              <a:t>io</a:t>
            </a:r>
            <a:r>
              <a:rPr lang="en-GB" dirty="0" smtClean="0">
                <a:effectLst/>
              </a:rPr>
              <a:t> </a:t>
            </a:r>
            <a:r>
              <a:rPr lang="lt-LT" dirty="0" err="1"/>
              <a:t>ž</a:t>
            </a:r>
            <a:r>
              <a:rPr lang="en-GB" dirty="0" err="1" smtClean="0">
                <a:effectLst/>
              </a:rPr>
              <a:t>enklus</a:t>
            </a:r>
            <a:r>
              <a:rPr lang="en-GB" dirty="0" smtClean="0">
                <a:effectLst/>
              </a:rPr>
              <a:t> </a:t>
            </a:r>
            <a:r>
              <a:rPr lang="en-GB" dirty="0">
                <a:effectLst/>
              </a:rPr>
              <a:t>- </a:t>
            </a:r>
            <a:r>
              <a:rPr lang="en-GB" dirty="0" err="1">
                <a:effectLst/>
              </a:rPr>
              <a:t>pamatysite</a:t>
            </a:r>
            <a:r>
              <a:rPr lang="en-GB" dirty="0">
                <a:effectLst/>
              </a:rPr>
              <a:t> </a:t>
            </a:r>
            <a:r>
              <a:rPr lang="en-GB" dirty="0" err="1">
                <a:effectLst/>
              </a:rPr>
              <a:t>vaiko</a:t>
            </a:r>
            <a:r>
              <a:rPr lang="en-GB" dirty="0">
                <a:effectLst/>
              </a:rPr>
              <a:t> </a:t>
            </a:r>
            <a:r>
              <a:rPr lang="en-GB" dirty="0" err="1">
                <a:effectLst/>
              </a:rPr>
              <a:t>itampa</a:t>
            </a:r>
            <a:r>
              <a:rPr lang="en-GB" dirty="0">
                <a:effectLst/>
              </a:rPr>
              <a:t> jo </a:t>
            </a:r>
            <a:r>
              <a:rPr lang="en-GB" dirty="0" err="1">
                <a:effectLst/>
              </a:rPr>
              <a:t>veikloje</a:t>
            </a:r>
            <a:r>
              <a:rPr lang="en-GB" dirty="0">
                <a:effectLst/>
              </a:rPr>
              <a:t>, </a:t>
            </a:r>
            <a:r>
              <a:rPr lang="en-GB" dirty="0" err="1">
                <a:effectLst/>
              </a:rPr>
              <a:t>isgirsite</a:t>
            </a:r>
            <a:r>
              <a:rPr lang="en-GB" dirty="0">
                <a:effectLst/>
              </a:rPr>
              <a:t> </a:t>
            </a:r>
            <a:r>
              <a:rPr lang="lt-LT" dirty="0"/>
              <a:t>ž</a:t>
            </a:r>
            <a:r>
              <a:rPr lang="en-GB" dirty="0" smtClean="0">
                <a:effectLst/>
              </a:rPr>
              <a:t>od</a:t>
            </a:r>
            <a:r>
              <a:rPr lang="lt-LT" dirty="0" smtClean="0">
                <a:effectLst/>
              </a:rPr>
              <a:t>ž</a:t>
            </a:r>
            <a:r>
              <a:rPr lang="en-GB" dirty="0" err="1" smtClean="0">
                <a:effectLst/>
              </a:rPr>
              <a:t>iuose</a:t>
            </a:r>
            <a:r>
              <a:rPr lang="en-GB" dirty="0">
                <a:effectLst/>
              </a:rPr>
              <a:t>, </a:t>
            </a:r>
            <a:r>
              <a:rPr lang="en-GB" dirty="0" err="1" smtClean="0">
                <a:effectLst/>
              </a:rPr>
              <a:t>steb</a:t>
            </a:r>
            <a:r>
              <a:rPr lang="lt-LT" dirty="0" smtClean="0">
                <a:effectLst/>
              </a:rPr>
              <a:t>ė</a:t>
            </a:r>
            <a:r>
              <a:rPr lang="en-GB" dirty="0" smtClean="0">
                <a:effectLst/>
              </a:rPr>
              <a:t>site k</a:t>
            </a:r>
            <a:r>
              <a:rPr lang="lt-LT" dirty="0" smtClean="0">
                <a:effectLst/>
              </a:rPr>
              <a:t>ū</a:t>
            </a:r>
            <a:r>
              <a:rPr lang="en-GB" dirty="0" smtClean="0">
                <a:effectLst/>
              </a:rPr>
              <a:t>ne</a:t>
            </a:r>
            <a:r>
              <a:rPr lang="en-GB" dirty="0">
                <a:effectLst/>
              </a:rPr>
              <a:t>. </a:t>
            </a:r>
            <a:endParaRPr lang="lt-LT" dirty="0"/>
          </a:p>
          <a:p>
            <a:pPr marL="457200" indent="-457200">
              <a:buFont typeface="+mj-lt"/>
              <a:buAutoNum type="arabicParenR"/>
            </a:pPr>
            <a:r>
              <a:rPr lang="en-GB" dirty="0">
                <a:effectLst/>
              </a:rPr>
              <a:t>  </a:t>
            </a:r>
            <a:r>
              <a:rPr lang="en-GB" dirty="0" err="1" smtClean="0">
                <a:effectLst/>
              </a:rPr>
              <a:t>Pasi</a:t>
            </a:r>
            <a:r>
              <a:rPr lang="lt-LT" dirty="0" smtClean="0"/>
              <a:t>ū</a:t>
            </a:r>
            <a:r>
              <a:rPr lang="en-GB" dirty="0" err="1" smtClean="0">
                <a:effectLst/>
              </a:rPr>
              <a:t>lysite</a:t>
            </a:r>
            <a:r>
              <a:rPr lang="en-GB" dirty="0" smtClean="0">
                <a:effectLst/>
              </a:rPr>
              <a:t> </a:t>
            </a:r>
            <a:r>
              <a:rPr lang="en-GB" dirty="0" err="1">
                <a:effectLst/>
              </a:rPr>
              <a:t>vaikui</a:t>
            </a:r>
            <a:r>
              <a:rPr lang="en-GB" dirty="0">
                <a:effectLst/>
              </a:rPr>
              <a:t> </a:t>
            </a:r>
            <a:r>
              <a:rPr lang="en-GB" dirty="0" err="1">
                <a:effectLst/>
              </a:rPr>
              <a:t>nusiraminimo</a:t>
            </a:r>
            <a:r>
              <a:rPr lang="en-GB" dirty="0">
                <a:effectLst/>
              </a:rPr>
              <a:t> </a:t>
            </a:r>
            <a:r>
              <a:rPr lang="en-GB" dirty="0" err="1">
                <a:effectLst/>
              </a:rPr>
              <a:t>veiklas</a:t>
            </a:r>
            <a:r>
              <a:rPr lang="en-GB" dirty="0">
                <a:effectLst/>
              </a:rPr>
              <a:t>, </a:t>
            </a:r>
            <a:r>
              <a:rPr lang="en-GB" dirty="0" err="1">
                <a:effectLst/>
              </a:rPr>
              <a:t>nukreipsite</a:t>
            </a:r>
            <a:r>
              <a:rPr lang="en-GB" dirty="0">
                <a:effectLst/>
              </a:rPr>
              <a:t> jo </a:t>
            </a:r>
            <a:r>
              <a:rPr lang="en-GB" dirty="0" smtClean="0">
                <a:effectLst/>
              </a:rPr>
              <a:t>d</a:t>
            </a:r>
            <a:r>
              <a:rPr lang="lt-LT" dirty="0"/>
              <a:t>ė</a:t>
            </a:r>
            <a:r>
              <a:rPr lang="en-GB" dirty="0" err="1" smtClean="0">
                <a:effectLst/>
              </a:rPr>
              <a:t>mes</a:t>
            </a:r>
            <a:r>
              <a:rPr lang="lt-LT" dirty="0" smtClean="0">
                <a:effectLst/>
              </a:rPr>
              <a:t>į</a:t>
            </a:r>
            <a:r>
              <a:rPr lang="en-GB" dirty="0" smtClean="0">
                <a:effectLst/>
              </a:rPr>
              <a:t>. </a:t>
            </a:r>
            <a:endParaRPr lang="lt-LT" dirty="0" smtClean="0">
              <a:effectLst/>
            </a:endParaRPr>
          </a:p>
          <a:p>
            <a:pPr marL="457200" indent="-457200">
              <a:buFont typeface="+mj-lt"/>
              <a:buAutoNum type="arabicParenR"/>
            </a:pPr>
            <a:r>
              <a:rPr lang="en-GB" dirty="0">
                <a:effectLst/>
              </a:rPr>
              <a:t>  </a:t>
            </a:r>
            <a:r>
              <a:rPr lang="en-GB" dirty="0" err="1">
                <a:effectLst/>
              </a:rPr>
              <a:t>Vaikui</a:t>
            </a:r>
            <a:r>
              <a:rPr lang="en-GB" dirty="0">
                <a:effectLst/>
              </a:rPr>
              <a:t> </a:t>
            </a:r>
            <a:r>
              <a:rPr lang="en-GB" dirty="0" err="1">
                <a:effectLst/>
              </a:rPr>
              <a:t>nurimus</a:t>
            </a:r>
            <a:r>
              <a:rPr lang="en-GB" dirty="0">
                <a:effectLst/>
              </a:rPr>
              <a:t>, </a:t>
            </a:r>
            <a:r>
              <a:rPr lang="en-GB" dirty="0" err="1">
                <a:effectLst/>
              </a:rPr>
              <a:t>veikiausiai</a:t>
            </a:r>
            <a:r>
              <a:rPr lang="en-GB" dirty="0">
                <a:effectLst/>
              </a:rPr>
              <a:t> </a:t>
            </a:r>
            <a:r>
              <a:rPr lang="en-GB" dirty="0" err="1">
                <a:effectLst/>
              </a:rPr>
              <a:t>aptarsite</a:t>
            </a:r>
            <a:r>
              <a:rPr lang="en-GB" dirty="0">
                <a:effectLst/>
              </a:rPr>
              <a:t> </a:t>
            </a:r>
            <a:r>
              <a:rPr lang="en-GB" dirty="0" err="1" smtClean="0">
                <a:effectLst/>
              </a:rPr>
              <a:t>konfliktin</a:t>
            </a:r>
            <a:r>
              <a:rPr lang="lt-LT" dirty="0" smtClean="0">
                <a:effectLst/>
              </a:rPr>
              <a:t>ę</a:t>
            </a:r>
            <a:r>
              <a:rPr lang="en-GB" dirty="0" smtClean="0">
                <a:effectLst/>
              </a:rPr>
              <a:t> </a:t>
            </a:r>
            <a:r>
              <a:rPr lang="en-GB" dirty="0" err="1" smtClean="0">
                <a:effectLst/>
              </a:rPr>
              <a:t>situacij</a:t>
            </a:r>
            <a:r>
              <a:rPr lang="lt-LT" dirty="0" smtClean="0">
                <a:effectLst/>
              </a:rPr>
              <a:t>ą</a:t>
            </a:r>
            <a:r>
              <a:rPr lang="en-GB" dirty="0" smtClean="0">
                <a:effectLst/>
              </a:rPr>
              <a:t> </a:t>
            </a:r>
            <a:r>
              <a:rPr lang="en-GB" dirty="0" err="1">
                <a:effectLst/>
              </a:rPr>
              <a:t>ir</a:t>
            </a:r>
            <a:r>
              <a:rPr lang="en-GB" dirty="0">
                <a:effectLst/>
              </a:rPr>
              <a:t> </a:t>
            </a:r>
            <a:r>
              <a:rPr lang="en-GB" dirty="0" err="1">
                <a:effectLst/>
              </a:rPr>
              <a:t>galimus</a:t>
            </a:r>
            <a:r>
              <a:rPr lang="en-GB" dirty="0">
                <a:effectLst/>
              </a:rPr>
              <a:t> </a:t>
            </a:r>
            <a:r>
              <a:rPr lang="en-GB" dirty="0" err="1">
                <a:effectLst/>
              </a:rPr>
              <a:t>sprendimus</a:t>
            </a:r>
            <a:r>
              <a:rPr lang="en-GB" dirty="0">
                <a:effectLst/>
              </a:rPr>
              <a:t>. </a:t>
            </a:r>
            <a:endParaRPr lang="lt-LT" dirty="0" smtClean="0">
              <a:effectLst/>
            </a:endParaRPr>
          </a:p>
          <a:p>
            <a:pPr marL="457200" indent="-457200">
              <a:buFont typeface="+mj-lt"/>
              <a:buAutoNum type="arabicParenR"/>
            </a:pPr>
            <a:r>
              <a:rPr lang="en-GB" dirty="0">
                <a:effectLst/>
              </a:rPr>
              <a:t>  </a:t>
            </a:r>
            <a:r>
              <a:rPr lang="en-GB" dirty="0" err="1" smtClean="0">
                <a:effectLst/>
              </a:rPr>
              <a:t>Palyd</a:t>
            </a:r>
            <a:r>
              <a:rPr lang="lt-LT" dirty="0" smtClean="0">
                <a:effectLst/>
              </a:rPr>
              <a:t>ė</a:t>
            </a:r>
            <a:r>
              <a:rPr lang="en-GB" dirty="0" smtClean="0">
                <a:effectLst/>
              </a:rPr>
              <a:t>site </a:t>
            </a:r>
            <a:r>
              <a:rPr lang="en-GB" dirty="0" err="1" smtClean="0">
                <a:effectLst/>
              </a:rPr>
              <a:t>vaik</a:t>
            </a:r>
            <a:r>
              <a:rPr lang="lt-LT" dirty="0" smtClean="0">
                <a:effectLst/>
              </a:rPr>
              <a:t>ą</a:t>
            </a:r>
            <a:r>
              <a:rPr lang="en-GB" dirty="0" smtClean="0">
                <a:effectLst/>
              </a:rPr>
              <a:t> </a:t>
            </a:r>
            <a:r>
              <a:rPr lang="en-GB" dirty="0" err="1">
                <a:effectLst/>
              </a:rPr>
              <a:t>i</a:t>
            </a:r>
            <a:r>
              <a:rPr lang="en-GB" dirty="0">
                <a:effectLst/>
              </a:rPr>
              <a:t> </a:t>
            </a:r>
            <a:r>
              <a:rPr lang="en-GB" dirty="0" err="1" smtClean="0">
                <a:effectLst/>
              </a:rPr>
              <a:t>situacij</a:t>
            </a:r>
            <a:r>
              <a:rPr lang="lt-LT" dirty="0" smtClean="0">
                <a:effectLst/>
              </a:rPr>
              <a:t>ą</a:t>
            </a:r>
            <a:r>
              <a:rPr lang="en-GB" dirty="0" smtClean="0">
                <a:effectLst/>
              </a:rPr>
              <a:t>, </a:t>
            </a:r>
            <a:r>
              <a:rPr lang="en-GB" dirty="0" err="1">
                <a:effectLst/>
              </a:rPr>
              <a:t>kuri</a:t>
            </a:r>
            <a:r>
              <a:rPr lang="en-GB" dirty="0">
                <a:effectLst/>
              </a:rPr>
              <a:t> </a:t>
            </a:r>
            <a:r>
              <a:rPr lang="en-GB" dirty="0" err="1" smtClean="0">
                <a:effectLst/>
              </a:rPr>
              <a:t>i</a:t>
            </a:r>
            <a:r>
              <a:rPr lang="lt-LT" dirty="0" smtClean="0">
                <a:effectLst/>
              </a:rPr>
              <a:t>š</a:t>
            </a:r>
            <a:r>
              <a:rPr lang="en-GB" dirty="0" err="1" smtClean="0">
                <a:effectLst/>
              </a:rPr>
              <a:t>provokavo</a:t>
            </a:r>
            <a:r>
              <a:rPr lang="en-GB" dirty="0" smtClean="0">
                <a:effectLst/>
              </a:rPr>
              <a:t> </a:t>
            </a:r>
            <a:r>
              <a:rPr lang="en-GB" dirty="0" err="1">
                <a:effectLst/>
              </a:rPr>
              <a:t>vaiko</a:t>
            </a:r>
            <a:r>
              <a:rPr lang="en-GB" dirty="0">
                <a:effectLst/>
              </a:rPr>
              <a:t> </a:t>
            </a:r>
            <a:r>
              <a:rPr lang="en-GB" dirty="0" err="1" smtClean="0">
                <a:effectLst/>
              </a:rPr>
              <a:t>pykt</a:t>
            </a:r>
            <a:r>
              <a:rPr lang="lt-LT" dirty="0" smtClean="0">
                <a:effectLst/>
              </a:rPr>
              <a:t>į</a:t>
            </a:r>
            <a:r>
              <a:rPr lang="en-GB" dirty="0" smtClean="0">
                <a:effectLst/>
              </a:rPr>
              <a:t> </a:t>
            </a:r>
            <a:r>
              <a:rPr lang="en-GB" dirty="0" err="1">
                <a:effectLst/>
              </a:rPr>
              <a:t>ir</a:t>
            </a:r>
            <a:r>
              <a:rPr lang="en-GB" dirty="0">
                <a:effectLst/>
              </a:rPr>
              <a:t> </a:t>
            </a:r>
            <a:r>
              <a:rPr lang="en-GB" dirty="0" err="1" smtClean="0">
                <a:effectLst/>
              </a:rPr>
              <a:t>steb</a:t>
            </a:r>
            <a:r>
              <a:rPr lang="lt-LT" dirty="0" smtClean="0">
                <a:effectLst/>
              </a:rPr>
              <a:t>ė</a:t>
            </a:r>
            <a:r>
              <a:rPr lang="en-GB" dirty="0" smtClean="0">
                <a:effectLst/>
              </a:rPr>
              <a:t>site</a:t>
            </a:r>
            <a:r>
              <a:rPr lang="en-GB" dirty="0">
                <a:effectLst/>
              </a:rPr>
              <a:t>, </a:t>
            </a:r>
            <a:r>
              <a:rPr lang="en-GB" dirty="0" err="1">
                <a:effectLst/>
              </a:rPr>
              <a:t>palaikysite</a:t>
            </a:r>
            <a:r>
              <a:rPr lang="en-GB" dirty="0">
                <a:effectLst/>
              </a:rPr>
              <a:t> </a:t>
            </a:r>
            <a:r>
              <a:rPr lang="en-GB" dirty="0" err="1" smtClean="0">
                <a:effectLst/>
              </a:rPr>
              <a:t>vaik</a:t>
            </a:r>
            <a:r>
              <a:rPr lang="lt-LT" dirty="0" smtClean="0">
                <a:effectLst/>
              </a:rPr>
              <a:t>ą</a:t>
            </a:r>
            <a:r>
              <a:rPr lang="en-GB" dirty="0" smtClean="0">
                <a:effectLst/>
              </a:rPr>
              <a:t>, </a:t>
            </a:r>
            <a:r>
              <a:rPr lang="en-GB" dirty="0">
                <a:effectLst/>
              </a:rPr>
              <a:t>jam </a:t>
            </a:r>
            <a:r>
              <a:rPr lang="en-GB" dirty="0" err="1" smtClean="0">
                <a:effectLst/>
              </a:rPr>
              <a:t>elgiantis</a:t>
            </a:r>
            <a:r>
              <a:rPr lang="en-GB" dirty="0" smtClean="0">
                <a:effectLst/>
              </a:rPr>
              <a:t> </a:t>
            </a:r>
            <a:r>
              <a:rPr lang="en-GB" dirty="0" err="1">
                <a:effectLst/>
              </a:rPr>
              <a:t>tinkamu</a:t>
            </a:r>
            <a:r>
              <a:rPr lang="en-GB" dirty="0">
                <a:effectLst/>
              </a:rPr>
              <a:t> </a:t>
            </a:r>
            <a:r>
              <a:rPr lang="en-GB" dirty="0" smtClean="0">
                <a:effectLst/>
              </a:rPr>
              <a:t>b</a:t>
            </a:r>
            <a:r>
              <a:rPr lang="lt-LT" dirty="0" smtClean="0">
                <a:effectLst/>
              </a:rPr>
              <a:t>ū</a:t>
            </a:r>
            <a:r>
              <a:rPr lang="en-GB" dirty="0" smtClean="0">
                <a:effectLst/>
              </a:rPr>
              <a:t>du</a:t>
            </a:r>
            <a:r>
              <a:rPr lang="en-GB" dirty="0">
                <a:effectLst/>
              </a:rPr>
              <a:t>. </a:t>
            </a:r>
            <a:r>
              <a:rPr lang="en-GB" dirty="0" err="1">
                <a:effectLst/>
              </a:rPr>
              <a:t>Vaikas</a:t>
            </a:r>
            <a:r>
              <a:rPr lang="en-GB" dirty="0">
                <a:effectLst/>
              </a:rPr>
              <a:t> </a:t>
            </a:r>
            <a:r>
              <a:rPr lang="en-GB" dirty="0" err="1">
                <a:effectLst/>
              </a:rPr>
              <a:t>turi</a:t>
            </a:r>
            <a:r>
              <a:rPr lang="en-GB" dirty="0">
                <a:effectLst/>
              </a:rPr>
              <a:t> </a:t>
            </a:r>
            <a:r>
              <a:rPr lang="en-GB" dirty="0" err="1">
                <a:effectLst/>
              </a:rPr>
              <a:t>toje</a:t>
            </a:r>
            <a:r>
              <a:rPr lang="en-GB" dirty="0">
                <a:effectLst/>
              </a:rPr>
              <a:t> </a:t>
            </a:r>
            <a:r>
              <a:rPr lang="en-GB" dirty="0" smtClean="0">
                <a:effectLst/>
              </a:rPr>
              <a:t>pa</a:t>
            </a:r>
            <a:r>
              <a:rPr lang="lt-LT" dirty="0" smtClean="0">
                <a:effectLst/>
              </a:rPr>
              <a:t>č</a:t>
            </a:r>
            <a:r>
              <a:rPr lang="en-GB" dirty="0" err="1" smtClean="0">
                <a:effectLst/>
              </a:rPr>
              <a:t>ioje</a:t>
            </a:r>
            <a:r>
              <a:rPr lang="en-GB" dirty="0" smtClean="0">
                <a:effectLst/>
              </a:rPr>
              <a:t> </a:t>
            </a:r>
            <a:r>
              <a:rPr lang="en-GB" dirty="0" err="1">
                <a:effectLst/>
              </a:rPr>
              <a:t>situacijoje</a:t>
            </a:r>
            <a:r>
              <a:rPr lang="en-GB" dirty="0">
                <a:effectLst/>
              </a:rPr>
              <a:t> </a:t>
            </a:r>
            <a:r>
              <a:rPr lang="en-GB" dirty="0" err="1">
                <a:effectLst/>
              </a:rPr>
              <a:t>pasipraktikuoti</a:t>
            </a:r>
            <a:r>
              <a:rPr lang="en-GB" dirty="0">
                <a:effectLst/>
              </a:rPr>
              <a:t> </a:t>
            </a:r>
            <a:r>
              <a:rPr lang="en-GB" dirty="0" err="1">
                <a:effectLst/>
              </a:rPr>
              <a:t>elgtis</a:t>
            </a:r>
            <a:r>
              <a:rPr lang="en-GB" dirty="0">
                <a:effectLst/>
              </a:rPr>
              <a:t> </a:t>
            </a:r>
            <a:r>
              <a:rPr lang="en-GB" dirty="0" err="1">
                <a:effectLst/>
              </a:rPr>
              <a:t>tinkamai</a:t>
            </a:r>
            <a:r>
              <a:rPr lang="en-GB" dirty="0">
                <a:effectLst/>
              </a:rPr>
              <a:t>, </a:t>
            </a:r>
            <a:r>
              <a:rPr lang="en-GB" dirty="0" err="1">
                <a:effectLst/>
              </a:rPr>
              <a:t>bei</a:t>
            </a:r>
            <a:r>
              <a:rPr lang="en-GB" dirty="0">
                <a:effectLst/>
              </a:rPr>
              <a:t> </a:t>
            </a:r>
            <a:r>
              <a:rPr lang="en-GB" dirty="0" err="1" smtClean="0">
                <a:effectLst/>
              </a:rPr>
              <a:t>atstatyti</a:t>
            </a:r>
            <a:r>
              <a:rPr lang="en-GB" dirty="0" smtClean="0">
                <a:effectLst/>
              </a:rPr>
              <a:t> </a:t>
            </a:r>
            <a:r>
              <a:rPr lang="en-GB" dirty="0" err="1" smtClean="0">
                <a:effectLst/>
              </a:rPr>
              <a:t>padaryt</a:t>
            </a:r>
            <a:r>
              <a:rPr lang="lt-LT" dirty="0" smtClean="0">
                <a:effectLst/>
              </a:rPr>
              <a:t>ą</a:t>
            </a:r>
            <a:r>
              <a:rPr lang="en-GB" dirty="0" smtClean="0">
                <a:effectLst/>
              </a:rPr>
              <a:t> </a:t>
            </a:r>
            <a:r>
              <a:rPr lang="lt-LT" dirty="0"/>
              <a:t>ž</a:t>
            </a:r>
            <a:r>
              <a:rPr lang="en-GB" dirty="0" smtClean="0">
                <a:effectLst/>
              </a:rPr>
              <a:t>al</a:t>
            </a:r>
            <a:r>
              <a:rPr lang="lt-LT" dirty="0" smtClean="0">
                <a:effectLst/>
              </a:rPr>
              <a:t>ą</a:t>
            </a:r>
            <a:r>
              <a:rPr lang="en-GB" dirty="0" smtClean="0">
                <a:effectLst/>
              </a:rPr>
              <a:t>. </a:t>
            </a:r>
            <a:endParaRPr lang="en-LT" dirty="0"/>
          </a:p>
        </p:txBody>
      </p:sp>
    </p:spTree>
    <p:extLst>
      <p:ext uri="{BB962C8B-B14F-4D97-AF65-F5344CB8AC3E}">
        <p14:creationId xmlns:p14="http://schemas.microsoft.com/office/powerpoint/2010/main" val="27696782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smtClean="0"/>
              <a:t>Emociniai sutrikimai </a:t>
            </a:r>
            <a:endParaRPr lang="en-US" dirty="0"/>
          </a:p>
        </p:txBody>
      </p:sp>
      <p:sp>
        <p:nvSpPr>
          <p:cNvPr id="3" name="Content Placeholder 2"/>
          <p:cNvSpPr>
            <a:spLocks noGrp="1"/>
          </p:cNvSpPr>
          <p:nvPr>
            <p:ph idx="1"/>
          </p:nvPr>
        </p:nvSpPr>
        <p:spPr/>
        <p:txBody>
          <a:bodyPr/>
          <a:lstStyle/>
          <a:p>
            <a:r>
              <a:rPr lang="lt-LT" dirty="0" smtClean="0"/>
              <a:t>Nerimo sutrikimas</a:t>
            </a:r>
            <a:endParaRPr lang="lt-LT" dirty="0"/>
          </a:p>
          <a:p>
            <a:r>
              <a:rPr lang="lt-LT" dirty="0" smtClean="0"/>
              <a:t>Nuotaikos sutrikimas</a:t>
            </a:r>
            <a:endParaRPr lang="en-US" dirty="0"/>
          </a:p>
        </p:txBody>
      </p:sp>
    </p:spTree>
    <p:extLst>
      <p:ext uri="{BB962C8B-B14F-4D97-AF65-F5344CB8AC3E}">
        <p14:creationId xmlns:p14="http://schemas.microsoft.com/office/powerpoint/2010/main" val="4792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2600" y="1066801"/>
            <a:ext cx="2971546" cy="631369"/>
          </a:xfrm>
        </p:spPr>
        <p:txBody>
          <a:bodyPr anchor="t">
            <a:normAutofit/>
          </a:bodyPr>
          <a:lstStyle/>
          <a:p>
            <a:r>
              <a:rPr lang="lt-LT" sz="3100" dirty="0"/>
              <a:t>Mąstymo būdai</a:t>
            </a:r>
            <a:endParaRPr lang="en-US" sz="3100" dirty="0"/>
          </a:p>
        </p:txBody>
      </p:sp>
      <p:sp>
        <p:nvSpPr>
          <p:cNvPr id="5" name="Content Placeholder 4"/>
          <p:cNvSpPr>
            <a:spLocks noGrp="1"/>
          </p:cNvSpPr>
          <p:nvPr>
            <p:ph idx="1"/>
          </p:nvPr>
        </p:nvSpPr>
        <p:spPr>
          <a:xfrm>
            <a:off x="482600" y="1698170"/>
            <a:ext cx="8178799" cy="4516361"/>
          </a:xfrm>
        </p:spPr>
        <p:txBody>
          <a:bodyPr>
            <a:normAutofit/>
          </a:bodyPr>
          <a:lstStyle/>
          <a:p>
            <a:pPr marL="0" indent="0">
              <a:buNone/>
            </a:pPr>
            <a:r>
              <a:rPr lang="en-US" sz="1600" b="1"/>
              <a:t>1. </a:t>
            </a:r>
            <a:r>
              <a:rPr lang="en-US" sz="1600"/>
              <a:t> </a:t>
            </a:r>
            <a:r>
              <a:rPr lang="en-US" sz="1600" b="1"/>
              <a:t>“ Viskas arba nieko</a:t>
            </a:r>
            <a:r>
              <a:rPr lang="en-US" sz="1600"/>
              <a:t>”, “ </a:t>
            </a:r>
            <a:r>
              <a:rPr lang="en-US" sz="1600" b="1"/>
              <a:t>Juoda arba balta</a:t>
            </a:r>
            <a:r>
              <a:rPr lang="en-US" sz="1600"/>
              <a:t>”</a:t>
            </a:r>
            <a:r>
              <a:rPr lang="lt-LT" sz="1600"/>
              <a:t>. Jei ką nors atliekate netobulai, jaučiatės esąs visiškas nevykėlis.  Pvz. Jei negausiu aukščiausio įvertinimo, būsiu visiškas nevykelis.</a:t>
            </a:r>
          </a:p>
          <a:p>
            <a:pPr marL="0" indent="0">
              <a:buNone/>
            </a:pPr>
            <a:r>
              <a:rPr lang="en-US" sz="1600" b="1"/>
              <a:t>2. </a:t>
            </a:r>
            <a:r>
              <a:rPr lang="en-US" sz="1600"/>
              <a:t> </a:t>
            </a:r>
            <a:r>
              <a:rPr lang="en-US" sz="1600" b="1"/>
              <a:t>Perd</a:t>
            </a:r>
            <a:r>
              <a:rPr lang="lt-LT" sz="1600" b="1"/>
              <a:t>ė</a:t>
            </a:r>
            <a:r>
              <a:rPr lang="en-US" sz="1600" b="1"/>
              <a:t>tas apibendrinimas</a:t>
            </a:r>
            <a:r>
              <a:rPr lang="lt-LT" sz="1600"/>
              <a:t>. Pvz. „ Visi vaikai neklauso“.</a:t>
            </a:r>
          </a:p>
          <a:p>
            <a:pPr marL="0" indent="0">
              <a:buNone/>
            </a:pPr>
            <a:r>
              <a:rPr lang="en-US" sz="1600" b="1"/>
              <a:t>3. </a:t>
            </a:r>
            <a:r>
              <a:rPr lang="en-US" sz="1600"/>
              <a:t> </a:t>
            </a:r>
            <a:r>
              <a:rPr lang="en-US" sz="1600" b="1"/>
              <a:t>Proto filtras</a:t>
            </a:r>
            <a:r>
              <a:rPr lang="en-US" sz="1600"/>
              <a:t>. Bet kurioje situacijoje i</a:t>
            </a:r>
            <a:r>
              <a:rPr lang="lt-LT" sz="1600"/>
              <a:t>šsirenkame negatyvias detales ir nuodugniai jas išplėtojame, todėl visa situacija pradeda atrodyti negatyvi.</a:t>
            </a:r>
          </a:p>
          <a:p>
            <a:pPr marL="0" indent="0">
              <a:buNone/>
            </a:pPr>
            <a:r>
              <a:rPr lang="en-US" sz="1600" b="1"/>
              <a:t>4. </a:t>
            </a:r>
            <a:r>
              <a:rPr lang="lt-LT" sz="1600"/>
              <a:t> </a:t>
            </a:r>
            <a:r>
              <a:rPr lang="en-US" sz="1600" b="1"/>
              <a:t>Pozityvi</a:t>
            </a:r>
            <a:r>
              <a:rPr lang="lt-LT" sz="1600" b="1"/>
              <a:t>ų dalykų nuvertinimas</a:t>
            </a:r>
            <a:r>
              <a:rPr lang="lt-LT" sz="1600"/>
              <a:t>. Teigiamą patirimą atmetate tvirtindami, kad „ tai nesiskaito“.</a:t>
            </a:r>
          </a:p>
          <a:p>
            <a:pPr marL="0" indent="0">
              <a:buNone/>
            </a:pPr>
            <a:r>
              <a:rPr lang="en-US" sz="1600" b="1"/>
              <a:t>5. </a:t>
            </a:r>
            <a:r>
              <a:rPr lang="en-US" sz="1600"/>
              <a:t> </a:t>
            </a:r>
            <a:r>
              <a:rPr lang="en-US" sz="1600" b="1"/>
              <a:t>Skubotas </a:t>
            </a:r>
            <a:r>
              <a:rPr lang="lt-LT" sz="1600" b="1"/>
              <a:t>išvadų darymas</a:t>
            </a:r>
            <a:r>
              <a:rPr lang="lt-LT" sz="1600"/>
              <a:t>.</a:t>
            </a:r>
          </a:p>
          <a:p>
            <a:r>
              <a:rPr lang="lt-LT" sz="1600"/>
              <a:t> „ Minčių skaitymas“ , „ Ateities numatymas“.</a:t>
            </a:r>
          </a:p>
          <a:p>
            <a:pPr marL="0" indent="0">
              <a:buNone/>
            </a:pPr>
            <a:r>
              <a:rPr lang="en-US" sz="1600" b="1"/>
              <a:t>6. </a:t>
            </a:r>
            <a:r>
              <a:rPr lang="en-US" sz="1600"/>
              <a:t> </a:t>
            </a:r>
            <a:r>
              <a:rPr lang="en-US" sz="1600" b="1"/>
              <a:t>Sureik</a:t>
            </a:r>
            <a:r>
              <a:rPr lang="lt-LT" sz="1600" b="1"/>
              <a:t>š</a:t>
            </a:r>
            <a:r>
              <a:rPr lang="en-US" sz="1600" b="1"/>
              <a:t>minimas ir sumenkinimas</a:t>
            </a:r>
            <a:r>
              <a:rPr lang="en-US" sz="1600"/>
              <a:t>. </a:t>
            </a:r>
            <a:r>
              <a:rPr lang="lt-LT" sz="1600"/>
              <a:t>Sureikšminame savo pačių klaidas, trūkumus. Pervertiname jų reikšmingumą. </a:t>
            </a:r>
          </a:p>
        </p:txBody>
      </p:sp>
      <p:sp>
        <p:nvSpPr>
          <p:cNvPr id="2" name="Footer Placeholder 1"/>
          <p:cNvSpPr>
            <a:spLocks noGrp="1"/>
          </p:cNvSpPr>
          <p:nvPr>
            <p:ph type="ftr" sz="quarter" idx="11"/>
          </p:nvPr>
        </p:nvSpPr>
        <p:spPr/>
        <p:txBody>
          <a:bodyPr>
            <a:normAutofit/>
          </a:bodyPr>
          <a:lstStyle/>
          <a:p>
            <a:pPr>
              <a:spcAft>
                <a:spcPts val="600"/>
              </a:spcAft>
            </a:pPr>
            <a:r>
              <a:rPr lang="en-US"/>
              <a:t>ADD A FOOTER</a:t>
            </a:r>
            <a:endParaRPr lang="ru-RU"/>
          </a:p>
        </p:txBody>
      </p:sp>
      <p:sp>
        <p:nvSpPr>
          <p:cNvPr id="3" name="Slide Number Placeholder 2"/>
          <p:cNvSpPr>
            <a:spLocks noGrp="1"/>
          </p:cNvSpPr>
          <p:nvPr>
            <p:ph type="sldNum" sz="quarter" idx="12"/>
          </p:nvPr>
        </p:nvSpPr>
        <p:spPr>
          <a:xfrm>
            <a:off x="6603999" y="6356350"/>
            <a:ext cx="2057400" cy="365125"/>
          </a:xfrm>
        </p:spPr>
        <p:txBody>
          <a:bodyPr>
            <a:normAutofit/>
          </a:bodyPr>
          <a:lstStyle/>
          <a:p>
            <a:pPr>
              <a:spcAft>
                <a:spcPts val="600"/>
              </a:spcAft>
            </a:pPr>
            <a:fld id="{98C0CDE5-970C-4CC4-BF43-0DA127E73E82}" type="slidenum">
              <a:rPr lang="ru-RU" smtClean="0"/>
              <a:pPr>
                <a:spcAft>
                  <a:spcPts val="600"/>
                </a:spcAft>
              </a:pPr>
              <a:t>5</a:t>
            </a:fld>
            <a:endParaRPr lang="ru-RU"/>
          </a:p>
        </p:txBody>
      </p:sp>
    </p:spTree>
    <p:extLst>
      <p:ext uri="{BB962C8B-B14F-4D97-AF65-F5344CB8AC3E}">
        <p14:creationId xmlns:p14="http://schemas.microsoft.com/office/powerpoint/2010/main" val="8064372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230A27-1553-42F8-99D7-829868E137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72232D-B4D6-429F-B3D1-2D9891B85E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3772" y="963997"/>
            <a:ext cx="2441018" cy="4938361"/>
          </a:xfrm>
        </p:spPr>
        <p:txBody>
          <a:bodyPr anchor="ctr">
            <a:normAutofit/>
          </a:bodyPr>
          <a:lstStyle/>
          <a:p>
            <a:pPr algn="r"/>
            <a:r>
              <a:rPr lang="lt-LT" sz="3800"/>
              <a:t>Nerimas – kas tai?</a:t>
            </a:r>
            <a:endParaRPr lang="en-US" sz="3800"/>
          </a:p>
        </p:txBody>
      </p:sp>
      <p:cxnSp>
        <p:nvCxnSpPr>
          <p:cNvPr id="12" name="Straight Connector 11">
            <a:extLst>
              <a:ext uri="{FF2B5EF4-FFF2-40B4-BE49-F238E27FC236}">
                <a16:creationId xmlns:a16="http://schemas.microsoft.com/office/drawing/2014/main" id="{02CC3441-26B3-4381-B3DF-8AE3C288BC0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87688"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851161" y="963507"/>
            <a:ext cx="4601323" cy="4938851"/>
          </a:xfrm>
        </p:spPr>
        <p:txBody>
          <a:bodyPr anchor="ctr">
            <a:normAutofit/>
          </a:bodyPr>
          <a:lstStyle/>
          <a:p>
            <a:endParaRPr lang="lt-LT" sz="1600"/>
          </a:p>
          <a:p>
            <a:pPr marL="0" indent="0">
              <a:buNone/>
            </a:pPr>
            <a:r>
              <a:rPr lang="lt-LT" sz="1600"/>
              <a:t>      Nerimas skatina fizinį ir intelektinį aktyvumą;</a:t>
            </a:r>
          </a:p>
          <a:p>
            <a:pPr marL="0" indent="0">
              <a:buNone/>
            </a:pPr>
            <a:r>
              <a:rPr lang="lt-LT" sz="1600"/>
              <a:t>      Tai į ateitį nukreipta būsena, kuri padeda planuoti elgesį;</a:t>
            </a:r>
          </a:p>
          <a:p>
            <a:pPr marL="0" indent="0">
              <a:buNone/>
            </a:pPr>
            <a:r>
              <a:rPr lang="lt-LT" sz="1600"/>
              <a:t>       Tokia būsena, kai jaučiamas neapibrėžtas grėsmės jausmas, kylantis dėl realaus ar įsivaizduojamo pavojaus;</a:t>
            </a:r>
          </a:p>
          <a:p>
            <a:pPr marL="0" indent="0">
              <a:buNone/>
            </a:pPr>
            <a:r>
              <a:rPr lang="lt-LT" sz="1600"/>
              <a:t>       Tikimybės, kad įvyks kas nors blogo pervertinimas;</a:t>
            </a:r>
          </a:p>
          <a:p>
            <a:endParaRPr lang="en-US" sz="1600"/>
          </a:p>
        </p:txBody>
      </p:sp>
    </p:spTree>
    <p:extLst>
      <p:ext uri="{BB962C8B-B14F-4D97-AF65-F5344CB8AC3E}">
        <p14:creationId xmlns:p14="http://schemas.microsoft.com/office/powerpoint/2010/main" val="39962176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230A27-1553-42F8-99D7-829868E137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72232D-B4D6-429F-B3D1-2D9891B85E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3772" y="963997"/>
            <a:ext cx="2441018" cy="4938361"/>
          </a:xfrm>
        </p:spPr>
        <p:txBody>
          <a:bodyPr anchor="ctr">
            <a:normAutofit/>
          </a:bodyPr>
          <a:lstStyle/>
          <a:p>
            <a:pPr algn="r"/>
            <a:r>
              <a:rPr lang="en-US" sz="3800"/>
              <a:t>Nerim</a:t>
            </a:r>
            <a:r>
              <a:rPr lang="lt-LT" sz="3800"/>
              <a:t>ą rodančios reakcijos</a:t>
            </a:r>
            <a:endParaRPr lang="en-US" sz="3800"/>
          </a:p>
        </p:txBody>
      </p:sp>
      <p:cxnSp>
        <p:nvCxnSpPr>
          <p:cNvPr id="12" name="Straight Connector 11">
            <a:extLst>
              <a:ext uri="{FF2B5EF4-FFF2-40B4-BE49-F238E27FC236}">
                <a16:creationId xmlns:a16="http://schemas.microsoft.com/office/drawing/2014/main" id="{02CC3441-26B3-4381-B3DF-8AE3C288BC0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87688"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851161" y="963507"/>
            <a:ext cx="4601323" cy="4938851"/>
          </a:xfrm>
        </p:spPr>
        <p:txBody>
          <a:bodyPr anchor="ctr">
            <a:normAutofit/>
          </a:bodyPr>
          <a:lstStyle/>
          <a:p>
            <a:r>
              <a:rPr lang="lt-LT" sz="1600"/>
              <a:t>Verksmas</a:t>
            </a:r>
          </a:p>
          <a:p>
            <a:r>
              <a:rPr lang="lt-LT" sz="1600"/>
              <a:t>Miego sutrikimai ( bijo prarasti daiktinės aplinkos ir artimų žmonių sukurtą ryšį).</a:t>
            </a:r>
          </a:p>
          <a:p>
            <a:r>
              <a:rPr lang="lt-LT" sz="1600"/>
              <a:t>Netinkamu elgesiu ( verksmu, klausinėjimu, trukdymu – taip stengiasi įsitikinti, kad nėra pamiršti). Nesąmoninga tuštumos baimė.</a:t>
            </a:r>
          </a:p>
          <a:p>
            <a:r>
              <a:rPr lang="lt-LT" sz="1600"/>
              <a:t>Tobulas vaikas ( visa jo energija nukreipta, kad nebūtų atstumtas, apleistas, kad atitiktų kitų lūkesčius.</a:t>
            </a:r>
          </a:p>
          <a:p>
            <a:r>
              <a:rPr lang="lt-LT" sz="1600"/>
              <a:t>Bendrasis nerimas. ( obsesiniai kompulsiniai sutrikimai, hiperaktyvumas, depresija, sunkūs elgesio sutrikimai</a:t>
            </a:r>
            <a:r>
              <a:rPr lang="en-US" sz="1600"/>
              <a:t> )</a:t>
            </a:r>
            <a:r>
              <a:rPr lang="lt-LT" sz="1600"/>
              <a:t>. </a:t>
            </a:r>
            <a:endParaRPr lang="en-US" sz="1600"/>
          </a:p>
        </p:txBody>
      </p:sp>
    </p:spTree>
    <p:extLst>
      <p:ext uri="{BB962C8B-B14F-4D97-AF65-F5344CB8AC3E}">
        <p14:creationId xmlns:p14="http://schemas.microsoft.com/office/powerpoint/2010/main" val="258357030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 </a:t>
            </a:r>
            <a:r>
              <a:rPr lang="lt-LT" dirty="0" smtClean="0"/>
              <a:t>Vaikams </a:t>
            </a:r>
            <a:r>
              <a:rPr lang="lt-LT" dirty="0"/>
              <a:t>ir paaugliams, turintiems nerimastingumo problemų ir nerimo sutrikimų, </a:t>
            </a:r>
            <a:r>
              <a:rPr lang="lt-LT" dirty="0" smtClean="0"/>
              <a:t>būdingi</a:t>
            </a:r>
            <a:r>
              <a:rPr lang="en-US" dirty="0" smtClean="0"/>
              <a:t> </a:t>
            </a:r>
            <a:r>
              <a:rPr lang="lt-LT" dirty="0" smtClean="0"/>
              <a:t>tokie </a:t>
            </a:r>
            <a:r>
              <a:rPr lang="lt-LT" dirty="0"/>
              <a:t>bendri bruožai:</a:t>
            </a:r>
            <a:br>
              <a:rPr lang="lt-LT" dirty="0"/>
            </a:br>
            <a:r>
              <a:rPr lang="lt-LT" dirty="0"/>
              <a:t>a) žemesni akademiniai pasiekimai (vaikas mokosi blogiau negu galėtų);</a:t>
            </a:r>
            <a:br>
              <a:rPr lang="lt-LT" dirty="0"/>
            </a:br>
            <a:r>
              <a:rPr lang="lt-LT" dirty="0"/>
              <a:t>b) vengia atsakinėti per pamokas;</a:t>
            </a:r>
            <a:br>
              <a:rPr lang="lt-LT" dirty="0"/>
            </a:br>
            <a:r>
              <a:rPr lang="lt-LT" dirty="0"/>
              <a:t>c) neturi draugų arba turi jų mažiau nei bendraamžiai;</a:t>
            </a:r>
            <a:br>
              <a:rPr lang="lt-LT" dirty="0"/>
            </a:br>
            <a:r>
              <a:rPr lang="lt-LT" dirty="0"/>
              <a:t>d) padidintas priklausomumas nuo kitų (pvz., mokytojos);</a:t>
            </a:r>
            <a:br>
              <a:rPr lang="lt-LT" dirty="0"/>
            </a:br>
            <a:r>
              <a:rPr lang="lt-LT" dirty="0"/>
              <a:t>e) susiaurėja užklasinė veikla;</a:t>
            </a:r>
            <a:br>
              <a:rPr lang="lt-LT" dirty="0"/>
            </a:br>
            <a:r>
              <a:rPr lang="lt-LT" dirty="0"/>
              <a:t>f) praleidinėja pamokas, ilgainiui gali iškristi iš mokyklos. </a:t>
            </a:r>
            <a:br>
              <a:rPr lang="lt-LT" dirty="0"/>
            </a:br>
            <a:r>
              <a:rPr lang="lt-LT" dirty="0"/>
              <a:t/>
            </a:r>
            <a:br>
              <a:rPr lang="lt-LT" dirty="0"/>
            </a:br>
            <a:endParaRPr lang="en-US" dirty="0"/>
          </a:p>
        </p:txBody>
      </p:sp>
    </p:spTree>
    <p:extLst>
      <p:ext uri="{BB962C8B-B14F-4D97-AF65-F5344CB8AC3E}">
        <p14:creationId xmlns:p14="http://schemas.microsoft.com/office/powerpoint/2010/main" val="2238030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4000" dirty="0" smtClean="0"/>
              <a:t>Nerimas ar nerimo sutrikimas?</a:t>
            </a:r>
            <a:endParaRPr lang="en-US" sz="4000" dirty="0"/>
          </a:p>
        </p:txBody>
      </p:sp>
      <p:sp>
        <p:nvSpPr>
          <p:cNvPr id="3" name="Content Placeholder 2"/>
          <p:cNvSpPr>
            <a:spLocks noGrp="1"/>
          </p:cNvSpPr>
          <p:nvPr>
            <p:ph idx="1"/>
          </p:nvPr>
        </p:nvSpPr>
        <p:spPr/>
        <p:txBody>
          <a:bodyPr/>
          <a:lstStyle/>
          <a:p>
            <a:r>
              <a:rPr lang="en-US" dirty="0">
                <a:hlinkClick r:id="rId2"/>
              </a:rPr>
              <a:t>KAS TAI: NERIMAS (youtube.com</a:t>
            </a:r>
            <a:r>
              <a:rPr lang="en-US" dirty="0" smtClean="0">
                <a:hlinkClick r:id="rId2"/>
              </a:rPr>
              <a:t>)</a:t>
            </a:r>
            <a:endParaRPr lang="lt-LT" dirty="0" smtClean="0"/>
          </a:p>
          <a:p>
            <a:r>
              <a:rPr lang="en-US" dirty="0"/>
              <a:t>https://www.youtube.com/watch?v=RR53XZenMfg</a:t>
            </a:r>
          </a:p>
        </p:txBody>
      </p:sp>
    </p:spTree>
    <p:extLst>
      <p:ext uri="{BB962C8B-B14F-4D97-AF65-F5344CB8AC3E}">
        <p14:creationId xmlns:p14="http://schemas.microsoft.com/office/powerpoint/2010/main" val="55918221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3200" dirty="0" smtClean="0"/>
              <a:t>Nerimo sutrikimai</a:t>
            </a:r>
            <a:endParaRPr lang="en-US" sz="3200" dirty="0"/>
          </a:p>
        </p:txBody>
      </p:sp>
      <p:pic>
        <p:nvPicPr>
          <p:cNvPr id="4" name="Content Placeholder 3"/>
          <p:cNvPicPr>
            <a:picLocks noGrp="1" noChangeAspect="1"/>
          </p:cNvPicPr>
          <p:nvPr>
            <p:ph idx="1"/>
          </p:nvPr>
        </p:nvPicPr>
        <p:blipFill>
          <a:blip r:embed="rId2"/>
          <a:stretch>
            <a:fillRect/>
          </a:stretch>
        </p:blipFill>
        <p:spPr>
          <a:xfrm>
            <a:off x="822325" y="2022939"/>
            <a:ext cx="7543800" cy="3669373"/>
          </a:xfrm>
          <a:prstGeom prst="rect">
            <a:avLst/>
          </a:prstGeom>
        </p:spPr>
      </p:pic>
    </p:spTree>
    <p:extLst>
      <p:ext uri="{BB962C8B-B14F-4D97-AF65-F5344CB8AC3E}">
        <p14:creationId xmlns:p14="http://schemas.microsoft.com/office/powerpoint/2010/main" val="68693814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smtClean="0"/>
              <a:t>Panikos sutrikimas</a:t>
            </a:r>
            <a:endParaRPr lang="en-US" dirty="0"/>
          </a:p>
        </p:txBody>
      </p:sp>
      <p:sp>
        <p:nvSpPr>
          <p:cNvPr id="3" name="Content Placeholder 2"/>
          <p:cNvSpPr>
            <a:spLocks noGrp="1"/>
          </p:cNvSpPr>
          <p:nvPr>
            <p:ph idx="1"/>
          </p:nvPr>
        </p:nvSpPr>
        <p:spPr>
          <a:xfrm>
            <a:off x="822959" y="1737361"/>
            <a:ext cx="7543801" cy="4131733"/>
          </a:xfrm>
        </p:spPr>
        <p:txBody>
          <a:bodyPr>
            <a:normAutofit fontScale="25000" lnSpcReduction="20000"/>
          </a:bodyPr>
          <a:lstStyle/>
          <a:p>
            <a:r>
              <a:rPr lang="lt-LT" sz="4300" dirty="0">
                <a:cs typeface="Times New Roman" panose="02020603050405020304" pitchFamily="18" charset="0"/>
              </a:rPr>
              <a:t>Panikos sutrikimas yra nerimo sutrikimas, kuris pasireiškia staigiais ir intensyviais baimės ar panikos </a:t>
            </a:r>
            <a:r>
              <a:rPr lang="lt-LT" sz="4300" dirty="0" smtClean="0">
                <a:cs typeface="Times New Roman" panose="02020603050405020304" pitchFamily="18" charset="0"/>
              </a:rPr>
              <a:t>priepuoliais</a:t>
            </a:r>
            <a:r>
              <a:rPr lang="lt-LT" sz="4300" baseline="30000" dirty="0">
                <a:cs typeface="Times New Roman" panose="02020603050405020304" pitchFamily="18" charset="0"/>
              </a:rPr>
              <a:t>.</a:t>
            </a:r>
            <a:r>
              <a:rPr lang="lt-LT" sz="4300" dirty="0" smtClean="0">
                <a:cs typeface="Times New Roman" panose="02020603050405020304" pitchFamily="18" charset="0"/>
              </a:rPr>
              <a:t>. </a:t>
            </a:r>
            <a:r>
              <a:rPr lang="lt-LT" sz="4300" dirty="0">
                <a:cs typeface="Times New Roman" panose="02020603050405020304" pitchFamily="18" charset="0"/>
              </a:rPr>
              <a:t>Šie priepuoliai gali atsirasti be aiškios priežasties ir dažnai būna labai bauginantys.</a:t>
            </a:r>
          </a:p>
          <a:p>
            <a:r>
              <a:rPr lang="lt-LT" sz="4300" b="1" dirty="0">
                <a:cs typeface="Times New Roman" panose="02020603050405020304" pitchFamily="18" charset="0"/>
              </a:rPr>
              <a:t>Simptomai</a:t>
            </a:r>
            <a:r>
              <a:rPr lang="lt-LT" sz="4300" dirty="0">
                <a:cs typeface="Times New Roman" panose="02020603050405020304" pitchFamily="18" charset="0"/>
              </a:rPr>
              <a:t>:</a:t>
            </a:r>
          </a:p>
          <a:p>
            <a:r>
              <a:rPr lang="lt-LT" sz="4300" dirty="0">
                <a:cs typeface="Times New Roman" panose="02020603050405020304" pitchFamily="18" charset="0"/>
              </a:rPr>
              <a:t>Intensyvus širdies plakimas</a:t>
            </a:r>
          </a:p>
          <a:p>
            <a:r>
              <a:rPr lang="lt-LT" sz="4300" dirty="0">
                <a:cs typeface="Times New Roman" panose="02020603050405020304" pitchFamily="18" charset="0"/>
              </a:rPr>
              <a:t>Prakaitavimas</a:t>
            </a:r>
          </a:p>
          <a:p>
            <a:r>
              <a:rPr lang="lt-LT" sz="4300" dirty="0">
                <a:cs typeface="Times New Roman" panose="02020603050405020304" pitchFamily="18" charset="0"/>
              </a:rPr>
              <a:t>Drebulys</a:t>
            </a:r>
          </a:p>
          <a:p>
            <a:r>
              <a:rPr lang="lt-LT" sz="4300" dirty="0">
                <a:cs typeface="Times New Roman" panose="02020603050405020304" pitchFamily="18" charset="0"/>
              </a:rPr>
              <a:t>Oro trūkumo pojūtis</a:t>
            </a:r>
          </a:p>
          <a:p>
            <a:r>
              <a:rPr lang="lt-LT" sz="4300" dirty="0">
                <a:cs typeface="Times New Roman" panose="02020603050405020304" pitchFamily="18" charset="0"/>
              </a:rPr>
              <a:t>Krūtinės skausmas</a:t>
            </a:r>
          </a:p>
          <a:p>
            <a:r>
              <a:rPr lang="lt-LT" sz="4300" dirty="0">
                <a:cs typeface="Times New Roman" panose="02020603050405020304" pitchFamily="18" charset="0"/>
              </a:rPr>
              <a:t>Pykinimas</a:t>
            </a:r>
          </a:p>
          <a:p>
            <a:r>
              <a:rPr lang="lt-LT" sz="4300" dirty="0">
                <a:cs typeface="Times New Roman" panose="02020603050405020304" pitchFamily="18" charset="0"/>
              </a:rPr>
              <a:t>Galvos svaigimas</a:t>
            </a:r>
          </a:p>
          <a:p>
            <a:r>
              <a:rPr lang="lt-LT" sz="4300" dirty="0">
                <a:cs typeface="Times New Roman" panose="02020603050405020304" pitchFamily="18" charset="0"/>
              </a:rPr>
              <a:t>Baimė prarasti kontrolę arba </a:t>
            </a:r>
            <a:r>
              <a:rPr lang="lt-LT" sz="4300" dirty="0" smtClean="0">
                <a:cs typeface="Times New Roman" panose="02020603050405020304" pitchFamily="18" charset="0"/>
              </a:rPr>
              <a:t>išprotėti</a:t>
            </a:r>
            <a:endParaRPr lang="lt-LT" sz="4300" dirty="0">
              <a:cs typeface="Times New Roman" panose="02020603050405020304" pitchFamily="18" charset="0"/>
            </a:endParaRPr>
          </a:p>
          <a:p>
            <a:r>
              <a:rPr lang="lt-LT" sz="4300" b="1" dirty="0">
                <a:cs typeface="Times New Roman" panose="02020603050405020304" pitchFamily="18" charset="0"/>
              </a:rPr>
              <a:t>Priežastys</a:t>
            </a:r>
            <a:r>
              <a:rPr lang="lt-LT" sz="4300" dirty="0">
                <a:cs typeface="Times New Roman" panose="02020603050405020304" pitchFamily="18" charset="0"/>
              </a:rPr>
              <a:t>:</a:t>
            </a:r>
          </a:p>
          <a:p>
            <a:r>
              <a:rPr lang="lt-LT" sz="4300" dirty="0">
                <a:cs typeface="Times New Roman" panose="02020603050405020304" pitchFamily="18" charset="0"/>
              </a:rPr>
              <a:t>Psichologiniai veiksniai, tokie kaip stresas, traumos ar gyvenimo pokyčiai</a:t>
            </a:r>
          </a:p>
          <a:p>
            <a:r>
              <a:rPr lang="lt-LT" sz="4300" dirty="0">
                <a:cs typeface="Times New Roman" panose="02020603050405020304" pitchFamily="18" charset="0"/>
              </a:rPr>
              <a:t>Fiziologiniai veiksniai, įskaitant smegenų cheminių medžiagų pusiausvyros sutrikimus ir paveldimumą</a:t>
            </a:r>
          </a:p>
          <a:p>
            <a:endParaRPr lang="en-US" dirty="0"/>
          </a:p>
        </p:txBody>
      </p:sp>
    </p:spTree>
    <p:extLst>
      <p:ext uri="{BB962C8B-B14F-4D97-AF65-F5344CB8AC3E}">
        <p14:creationId xmlns:p14="http://schemas.microsoft.com/office/powerpoint/2010/main" val="98861350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err="1" smtClean="0"/>
              <a:t>Nuotaikos</a:t>
            </a:r>
            <a:r>
              <a:rPr lang="en-US" sz="4000" dirty="0" smtClean="0"/>
              <a:t> </a:t>
            </a:r>
            <a:r>
              <a:rPr lang="en-US" sz="4000" dirty="0" err="1" smtClean="0"/>
              <a:t>sutrikimas</a:t>
            </a:r>
            <a:endParaRPr lang="en-US" sz="4000" dirty="0"/>
          </a:p>
        </p:txBody>
      </p:sp>
      <p:sp>
        <p:nvSpPr>
          <p:cNvPr id="3" name="Content Placeholder 2"/>
          <p:cNvSpPr>
            <a:spLocks noGrp="1"/>
          </p:cNvSpPr>
          <p:nvPr>
            <p:ph idx="1"/>
          </p:nvPr>
        </p:nvSpPr>
        <p:spPr/>
        <p:txBody>
          <a:bodyPr>
            <a:normAutofit fontScale="62500" lnSpcReduction="20000"/>
          </a:bodyPr>
          <a:lstStyle/>
          <a:p>
            <a:r>
              <a:rPr lang="lt-LT" sz="2600" dirty="0"/>
              <a:t>Esant nuotaikos problemoms esama daugybės pokyčių</a:t>
            </a:r>
            <a:r>
              <a:rPr lang="lt-LT" sz="2600" dirty="0" smtClean="0"/>
              <a:t>:</a:t>
            </a:r>
            <a:endParaRPr lang="en-US" sz="2600" dirty="0" smtClean="0"/>
          </a:p>
          <a:p>
            <a:r>
              <a:rPr lang="lt-LT" sz="2600" dirty="0"/>
              <a:t/>
            </a:r>
            <a:br>
              <a:rPr lang="lt-LT" sz="2600" dirty="0"/>
            </a:br>
            <a:r>
              <a:rPr lang="lt-LT" sz="2600" dirty="0"/>
              <a:t>a) emocijų (jaučiasi liūdni, dažnai verkia ar atrodo bepravirkstantys);</a:t>
            </a:r>
            <a:br>
              <a:rPr lang="lt-LT" sz="2600" dirty="0"/>
            </a:br>
            <a:r>
              <a:rPr lang="lt-LT" sz="2600" dirty="0"/>
              <a:t>b) savęs vertinimo ir mąstymo (jaučiasi beverčiai, mano nieko negalintys padaryti </a:t>
            </a:r>
            <a:r>
              <a:rPr lang="lt-LT" sz="2600" dirty="0" smtClean="0"/>
              <a:t>gerai,</a:t>
            </a:r>
            <a:r>
              <a:rPr lang="en-US" sz="2600" dirty="0" smtClean="0"/>
              <a:t> </a:t>
            </a:r>
            <a:r>
              <a:rPr lang="lt-LT" sz="2600" dirty="0" smtClean="0"/>
              <a:t>abejoja </a:t>
            </a:r>
            <a:r>
              <a:rPr lang="lt-LT" sz="2600" dirty="0"/>
              <a:t>gyvenimo prasme, galvoja apie nemalonius savo paties arba savo artimųjų gyvenimo įvykius ir jaučiasi dėl jų kaltas, nemato savo gyvenimo perspektyvos, save </a:t>
            </a:r>
            <a:r>
              <a:rPr lang="lt-LT" sz="2600" dirty="0" smtClean="0"/>
              <a:t>per</a:t>
            </a:r>
            <a:r>
              <a:rPr lang="en-US" sz="2600" dirty="0" smtClean="0"/>
              <a:t> </a:t>
            </a:r>
            <a:r>
              <a:rPr lang="lt-LT" sz="2600" dirty="0" smtClean="0"/>
              <a:t>menkai </a:t>
            </a:r>
            <a:r>
              <a:rPr lang="lt-LT" sz="2600" dirty="0"/>
              <a:t>vertina); </a:t>
            </a:r>
            <a:endParaRPr lang="en-US" sz="2600" dirty="0" smtClean="0"/>
          </a:p>
          <a:p>
            <a:r>
              <a:rPr lang="lt-LT" sz="2600" dirty="0"/>
              <a:t>c) motyvacijos (praranda iniciatyvą, praranda susidomėjimą ankstesnėmis veiklomis </a:t>
            </a:r>
            <a:r>
              <a:rPr lang="lt-LT" sz="2600" dirty="0" smtClean="0"/>
              <a:t>ir</a:t>
            </a:r>
            <a:r>
              <a:rPr lang="en-US" sz="2600" dirty="0" smtClean="0"/>
              <a:t> </a:t>
            </a:r>
            <a:r>
              <a:rPr lang="lt-LT" sz="2600" dirty="0" smtClean="0"/>
              <a:t>mokymusi</a:t>
            </a:r>
            <a:r>
              <a:rPr lang="lt-LT" sz="2600" dirty="0"/>
              <a:t>);</a:t>
            </a:r>
            <a:br>
              <a:rPr lang="lt-LT" sz="2600" dirty="0"/>
            </a:br>
            <a:r>
              <a:rPr lang="lt-LT" sz="2600" dirty="0"/>
              <a:t>d) fizinių (greitai pavargsta, dėl to sumažėja darbo produktyvumas) pokyčiai.</a:t>
            </a:r>
            <a:br>
              <a:rPr lang="lt-LT" sz="2600" dirty="0"/>
            </a:br>
            <a:r>
              <a:rPr lang="lt-LT" sz="2600" dirty="0"/>
              <a:t>Šiam emocinių sutrikimų pogrupiui priklauso depresijos ir </a:t>
            </a:r>
            <a:r>
              <a:rPr lang="lt-LT" sz="2600" dirty="0" err="1"/>
              <a:t>distimijos</a:t>
            </a:r>
            <a:r>
              <a:rPr lang="lt-LT" sz="2600" dirty="0"/>
              <a:t> sutrikimai, dažniau</a:t>
            </a:r>
            <a:r>
              <a:rPr lang="lt-LT" sz="2600" dirty="0" smtClean="0"/>
              <a:t>(-</a:t>
            </a:r>
            <a:r>
              <a:rPr lang="lt-LT" sz="2600" dirty="0" err="1" smtClean="0"/>
              <a:t>siai</a:t>
            </a:r>
            <a:r>
              <a:rPr lang="lt-LT" sz="2600" dirty="0"/>
              <a:t>) būdingi paauglystės periodui. </a:t>
            </a:r>
            <a:endParaRPr lang="en-US" sz="2600" dirty="0" smtClean="0"/>
          </a:p>
          <a:p>
            <a:endParaRPr lang="en-US" sz="2600" dirty="0"/>
          </a:p>
          <a:p>
            <a:r>
              <a:rPr lang="lt-LT" sz="2600" dirty="0"/>
              <a:t>Nerimo sutrikimai dažniausiai prasideda vaikystėje ir ankstyvoje paauglystėje, o nuotaikos sutrikimai – vėlesniu periodu, paprastai jau besibaigiant paauglystei</a:t>
            </a:r>
            <a:br>
              <a:rPr lang="lt-LT" sz="2600" dirty="0"/>
            </a:br>
            <a:endParaRPr lang="en-US" sz="2600" dirty="0" smtClean="0"/>
          </a:p>
          <a:p>
            <a:r>
              <a:rPr lang="lt-LT" dirty="0"/>
              <a:t/>
            </a:r>
            <a:br>
              <a:rPr lang="lt-LT" dirty="0"/>
            </a:br>
            <a:endParaRPr lang="en-US" dirty="0"/>
          </a:p>
        </p:txBody>
      </p:sp>
    </p:spTree>
    <p:extLst>
      <p:ext uri="{BB962C8B-B14F-4D97-AF65-F5344CB8AC3E}">
        <p14:creationId xmlns:p14="http://schemas.microsoft.com/office/powerpoint/2010/main" val="19547899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22959" y="685800"/>
            <a:ext cx="7543801" cy="5183294"/>
          </a:xfrm>
        </p:spPr>
        <p:txBody>
          <a:bodyPr>
            <a:normAutofit fontScale="77500" lnSpcReduction="20000"/>
          </a:bodyPr>
          <a:lstStyle/>
          <a:p>
            <a:r>
              <a:rPr lang="lt-LT" dirty="0"/>
              <a:t>Kai vaikai turi </a:t>
            </a:r>
            <a:r>
              <a:rPr lang="lt-LT" dirty="0" err="1"/>
              <a:t>depresiškumo</a:t>
            </a:r>
            <a:r>
              <a:rPr lang="lt-LT" dirty="0"/>
              <a:t> problemų ar ir sutrikimą, jie patiria tokius sunkumus: </a:t>
            </a:r>
            <a:endParaRPr lang="en-US" dirty="0" smtClean="0"/>
          </a:p>
          <a:p>
            <a:r>
              <a:rPr lang="lt-LT" dirty="0" smtClean="0"/>
              <a:t>pasitenkinimo </a:t>
            </a:r>
            <a:r>
              <a:rPr lang="lt-LT" sz="2300" dirty="0"/>
              <a:t>jausmo praradimą</a:t>
            </a:r>
            <a:r>
              <a:rPr lang="lt-LT" sz="2300" dirty="0" smtClean="0"/>
              <a:t>,</a:t>
            </a:r>
            <a:endParaRPr lang="en-US" sz="2300" dirty="0" smtClean="0"/>
          </a:p>
          <a:p>
            <a:r>
              <a:rPr lang="lt-LT" sz="2300" dirty="0" smtClean="0"/>
              <a:t> </a:t>
            </a:r>
            <a:r>
              <a:rPr lang="lt-LT" sz="2300" dirty="0"/>
              <a:t>pažemintą savęs vertinimą, </a:t>
            </a:r>
            <a:endParaRPr lang="en-US" sz="2300" dirty="0" smtClean="0"/>
          </a:p>
          <a:p>
            <a:r>
              <a:rPr lang="lt-LT" sz="2300" dirty="0" smtClean="0"/>
              <a:t>socialinį </a:t>
            </a:r>
            <a:r>
              <a:rPr lang="lt-LT" sz="2300" dirty="0"/>
              <a:t>užsisklendimą, </a:t>
            </a:r>
            <a:endParaRPr lang="en-US" sz="2300" dirty="0" smtClean="0"/>
          </a:p>
          <a:p>
            <a:r>
              <a:rPr lang="lt-LT" sz="2300" dirty="0" smtClean="0"/>
              <a:t>dėmesio </a:t>
            </a:r>
            <a:r>
              <a:rPr lang="lt-LT" sz="2300" dirty="0"/>
              <a:t>koncentracijos sunkumus, </a:t>
            </a:r>
            <a:endParaRPr lang="en-US" sz="2300" dirty="0" smtClean="0"/>
          </a:p>
          <a:p>
            <a:r>
              <a:rPr lang="lt-LT" sz="2300" dirty="0" smtClean="0"/>
              <a:t>blogą </a:t>
            </a:r>
            <a:r>
              <a:rPr lang="lt-LT" sz="2300" dirty="0"/>
              <a:t>akademinį pažangumą, </a:t>
            </a:r>
            <a:endParaRPr lang="en-US" sz="2300" dirty="0" smtClean="0"/>
          </a:p>
          <a:p>
            <a:r>
              <a:rPr lang="lt-LT" sz="2300" dirty="0" smtClean="0"/>
              <a:t>biologinių </a:t>
            </a:r>
            <a:r>
              <a:rPr lang="lt-LT" sz="2300" dirty="0"/>
              <a:t>funkcijų sutrikimus (miego, mitybos, tuštinimosi) </a:t>
            </a:r>
            <a:endParaRPr lang="en-US" sz="2300" dirty="0"/>
          </a:p>
          <a:p>
            <a:r>
              <a:rPr lang="en-US" sz="2300" dirty="0" smtClean="0"/>
              <a:t> </a:t>
            </a:r>
            <a:r>
              <a:rPr lang="lt-LT" sz="2300" dirty="0" smtClean="0"/>
              <a:t>pozityvius </a:t>
            </a:r>
            <a:r>
              <a:rPr lang="lt-LT" sz="2300" dirty="0"/>
              <a:t>įvykius jie priskiria išorinėms, o negatyvius įvykius vidinėms priežastims. </a:t>
            </a:r>
            <a:endParaRPr lang="en-US" sz="2300" dirty="0" smtClean="0"/>
          </a:p>
          <a:p>
            <a:r>
              <a:rPr lang="lt-LT" sz="2300" dirty="0" smtClean="0"/>
              <a:t>Pradiniame </a:t>
            </a:r>
            <a:r>
              <a:rPr lang="lt-LT" sz="2300" dirty="0"/>
              <a:t>mokykliniame amžiuje šie vaikai išsiskiria savivertės sumažėjimu, kaltės jausmais. </a:t>
            </a:r>
          </a:p>
          <a:p>
            <a:r>
              <a:rPr lang="en-US" sz="2300" dirty="0" err="1" smtClean="0"/>
              <a:t>D</a:t>
            </a:r>
            <a:r>
              <a:rPr lang="lt-LT" sz="2300" dirty="0" err="1" smtClean="0"/>
              <a:t>epresiški</a:t>
            </a:r>
            <a:r>
              <a:rPr lang="lt-LT" sz="2300" dirty="0" smtClean="0"/>
              <a:t> </a:t>
            </a:r>
            <a:r>
              <a:rPr lang="lt-LT" sz="2300" dirty="0"/>
              <a:t>vaikai iki 12 metų gali pasižymėti trukdančiu, laužančiu visuotinai priimtas </a:t>
            </a:r>
            <a:r>
              <a:rPr lang="lt-LT" sz="2300" dirty="0" smtClean="0"/>
              <a:t>taisykles,</a:t>
            </a:r>
            <a:r>
              <a:rPr lang="en-US" sz="2300" dirty="0" smtClean="0"/>
              <a:t> </a:t>
            </a:r>
            <a:r>
              <a:rPr lang="lt-LT" sz="2300" dirty="0" smtClean="0"/>
              <a:t>agresyviu </a:t>
            </a:r>
            <a:r>
              <a:rPr lang="lt-LT" sz="2300" dirty="0"/>
              <a:t>elgesiu, kas neigiamai atsiliepia jų santykiams su bendraamžiams bei </a:t>
            </a:r>
            <a:r>
              <a:rPr lang="lt-LT" sz="2300" dirty="0" smtClean="0"/>
              <a:t>akademiniam</a:t>
            </a:r>
            <a:r>
              <a:rPr lang="en-US" sz="2300" dirty="0" smtClean="0"/>
              <a:t> </a:t>
            </a:r>
            <a:r>
              <a:rPr lang="lt-LT" sz="2300" dirty="0" smtClean="0"/>
              <a:t>pasiekimams</a:t>
            </a:r>
            <a:r>
              <a:rPr lang="lt-LT" sz="2300" dirty="0"/>
              <a:t>. </a:t>
            </a:r>
            <a:endParaRPr lang="en-US" sz="2300" dirty="0" smtClean="0"/>
          </a:p>
          <a:p>
            <a:r>
              <a:rPr lang="lt-LT" sz="2300" dirty="0" smtClean="0"/>
              <a:t>Vaikystėje </a:t>
            </a:r>
            <a:r>
              <a:rPr lang="lt-LT" sz="2300" dirty="0"/>
              <a:t>ryškiau nei bet kuriame kitame amžiuje pastebima akivaizdi </a:t>
            </a:r>
            <a:r>
              <a:rPr lang="lt-LT" sz="2300" dirty="0" smtClean="0"/>
              <a:t>emocijų</a:t>
            </a:r>
            <a:r>
              <a:rPr lang="en-US" sz="2300" dirty="0" smtClean="0"/>
              <a:t> </a:t>
            </a:r>
            <a:r>
              <a:rPr lang="lt-LT" sz="2300" dirty="0" smtClean="0"/>
              <a:t>įtaka </a:t>
            </a:r>
            <a:r>
              <a:rPr lang="lt-LT" sz="2300" dirty="0"/>
              <a:t>elgesiui.</a:t>
            </a:r>
            <a:endParaRPr lang="en-US" sz="2300" dirty="0"/>
          </a:p>
        </p:txBody>
      </p:sp>
    </p:spTree>
    <p:extLst>
      <p:ext uri="{BB962C8B-B14F-4D97-AF65-F5344CB8AC3E}">
        <p14:creationId xmlns:p14="http://schemas.microsoft.com/office/powerpoint/2010/main" val="41622385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smtClean="0"/>
              <a:t>Pagalbos metodai: </a:t>
            </a:r>
            <a:endParaRPr lang="en-US" dirty="0"/>
          </a:p>
        </p:txBody>
      </p:sp>
      <p:sp>
        <p:nvSpPr>
          <p:cNvPr id="3" name="Content Placeholder 2"/>
          <p:cNvSpPr>
            <a:spLocks noGrp="1"/>
          </p:cNvSpPr>
          <p:nvPr>
            <p:ph idx="1"/>
          </p:nvPr>
        </p:nvSpPr>
        <p:spPr/>
        <p:txBody>
          <a:bodyPr>
            <a:normAutofit fontScale="92500" lnSpcReduction="20000"/>
          </a:bodyPr>
          <a:lstStyle/>
          <a:p>
            <a:r>
              <a:rPr lang="lt-LT" dirty="0" smtClean="0"/>
              <a:t>Emocijų </a:t>
            </a:r>
            <a:r>
              <a:rPr lang="lt-LT" dirty="0"/>
              <a:t>reguliavimo technikos padeda žmonėms valdyti ir kontroliuoti savo emocijas, kad jos netaptų nevaldomos. Štai keletas pagrindinių metodų:</a:t>
            </a:r>
          </a:p>
          <a:p>
            <a:r>
              <a:rPr lang="lt-LT" b="1" dirty="0"/>
              <a:t>Kvėpavimo pratimai</a:t>
            </a:r>
            <a:r>
              <a:rPr lang="lt-LT" dirty="0"/>
              <a:t>: Lėti ir gilūs kvėpavimo pratimai padeda sumažinti stresą ir nerimą, nes jie skatina parasimpatinę nervų sistemą, kuri atsakinga už </a:t>
            </a:r>
            <a:r>
              <a:rPr lang="lt-LT" dirty="0" smtClean="0"/>
              <a:t>atsipalaidavimą</a:t>
            </a:r>
            <a:r>
              <a:rPr lang="lt-LT" baseline="30000" dirty="0"/>
              <a:t>.</a:t>
            </a:r>
            <a:endParaRPr lang="lt-LT" dirty="0"/>
          </a:p>
          <a:p>
            <a:r>
              <a:rPr lang="lt-LT" b="1" dirty="0"/>
              <a:t>Meditacija ir dėmesingumo praktikos</a:t>
            </a:r>
            <a:r>
              <a:rPr lang="lt-LT" dirty="0"/>
              <a:t>: Šios technikos padeda sutelkti dėmesį į dabartinį momentą ir sumažinti neigiamų minčių įtaką. Tai gali būti meditacija, joga ar paprasti dėmesingumo </a:t>
            </a:r>
            <a:r>
              <a:rPr lang="lt-LT" dirty="0" smtClean="0"/>
              <a:t>pratimai</a:t>
            </a:r>
            <a:r>
              <a:rPr lang="lt-LT" baseline="30000" dirty="0"/>
              <a:t>.</a:t>
            </a:r>
            <a:endParaRPr lang="lt-LT" dirty="0"/>
          </a:p>
          <a:p>
            <a:r>
              <a:rPr lang="lt-LT" b="1" dirty="0"/>
              <a:t>Kognityvinė elgesio terapija (KET)</a:t>
            </a:r>
            <a:r>
              <a:rPr lang="lt-LT" dirty="0"/>
              <a:t>: KET padeda atpažinti ir keisti neigiamas mintis bei elgesio modelius, kurie gali sukelti emocinius </a:t>
            </a:r>
            <a:r>
              <a:rPr lang="lt-LT" dirty="0" smtClean="0"/>
              <a:t>sutrikimus</a:t>
            </a:r>
            <a:r>
              <a:rPr lang="lt-LT" baseline="30000" dirty="0"/>
              <a:t>.</a:t>
            </a:r>
            <a:endParaRPr lang="lt-LT" dirty="0"/>
          </a:p>
          <a:p>
            <a:r>
              <a:rPr lang="lt-LT" b="1" dirty="0"/>
              <a:t>Fizinė veikla</a:t>
            </a:r>
            <a:r>
              <a:rPr lang="lt-LT" dirty="0"/>
              <a:t>: Reguliarus fizinis aktyvumas padeda išlaisvinti </a:t>
            </a:r>
            <a:r>
              <a:rPr lang="lt-LT" dirty="0" err="1"/>
              <a:t>endorfinus</a:t>
            </a:r>
            <a:r>
              <a:rPr lang="lt-LT" dirty="0"/>
              <a:t>, kurie gerina nuotaiką ir mažina </a:t>
            </a:r>
            <a:r>
              <a:rPr lang="lt-LT" dirty="0" smtClean="0"/>
              <a:t>stresą</a:t>
            </a:r>
            <a:r>
              <a:rPr lang="lt-LT" baseline="30000" dirty="0"/>
              <a:t>.</a:t>
            </a:r>
            <a:endParaRPr lang="lt-LT" dirty="0"/>
          </a:p>
          <a:p>
            <a:r>
              <a:rPr lang="lt-LT" b="1" dirty="0"/>
              <a:t>Socialinė parama</a:t>
            </a:r>
            <a:r>
              <a:rPr lang="lt-LT" dirty="0"/>
              <a:t>: Bendravimas su draugais, šeima ar specialistais gali padėti išreikšti ir suprasti savo emocijas, gauti paramą ir </a:t>
            </a:r>
            <a:r>
              <a:rPr lang="lt-LT" dirty="0" smtClean="0"/>
              <a:t>patarimus</a:t>
            </a:r>
            <a:r>
              <a:rPr lang="lt-LT" baseline="30000" dirty="0"/>
              <a:t>.</a:t>
            </a:r>
            <a:endParaRPr lang="lt-LT" dirty="0"/>
          </a:p>
          <a:p>
            <a:endParaRPr lang="en-US" dirty="0"/>
          </a:p>
        </p:txBody>
      </p:sp>
    </p:spTree>
    <p:extLst>
      <p:ext uri="{BB962C8B-B14F-4D97-AF65-F5344CB8AC3E}">
        <p14:creationId xmlns:p14="http://schemas.microsoft.com/office/powerpoint/2010/main" val="13839952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3600" dirty="0"/>
              <a:t>Kvėpavimo praktikos </a:t>
            </a:r>
            <a:r>
              <a:rPr lang="lt-LT" sz="3600" dirty="0" smtClean="0"/>
              <a:t>vaikams</a:t>
            </a:r>
            <a:br>
              <a:rPr lang="lt-LT" sz="3600" dirty="0" smtClean="0"/>
            </a:br>
            <a:r>
              <a:rPr lang="lt-LT" sz="3600" dirty="0" smtClean="0"/>
              <a:t>Pūtimo pratimai</a:t>
            </a:r>
            <a:endParaRPr lang="en-US" sz="3600" dirty="0"/>
          </a:p>
        </p:txBody>
      </p:sp>
      <p:sp>
        <p:nvSpPr>
          <p:cNvPr id="4" name="Rectangle 1"/>
          <p:cNvSpPr>
            <a:spLocks noGrp="1" noChangeArrowheads="1"/>
          </p:cNvSpPr>
          <p:nvPr>
            <p:ph idx="1"/>
          </p:nvPr>
        </p:nvSpPr>
        <p:spPr bwMode="auto">
          <a:xfrm>
            <a:off x="504825" y="1844577"/>
            <a:ext cx="8134349" cy="3354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err="1" smtClean="0">
                <a:ln>
                  <a:noFill/>
                </a:ln>
                <a:effectLst/>
                <a:latin typeface="+mn-lt"/>
                <a:cs typeface="Times New Roman" panose="02020603050405020304" pitchFamily="18" charset="0"/>
              </a:rPr>
              <a:t>Vaikams</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galima</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pasiūlyti</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pažaisti</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šiuos</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žaidimus</a:t>
            </a:r>
            <a:r>
              <a:rPr kumimoji="0" lang="en-US" altLang="en-US" sz="2000" b="0" i="0" u="none" strike="noStrike" cap="none" normalizeH="0" baseline="0" dirty="0" smtClean="0">
                <a:ln>
                  <a:noFill/>
                </a:ln>
                <a:effectLst/>
                <a:latin typeface="+mn-lt"/>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effectLst/>
                <a:latin typeface="+mn-lt"/>
                <a:cs typeface="Times New Roman" panose="02020603050405020304" pitchFamily="18" charset="0"/>
              </a:rPr>
              <a:t>1. </a:t>
            </a:r>
            <a:r>
              <a:rPr kumimoji="0" lang="en-US" altLang="en-US" sz="2000" b="1" i="0" u="none" strike="noStrike" cap="none" normalizeH="0" baseline="0" dirty="0" err="1" smtClean="0">
                <a:ln>
                  <a:noFill/>
                </a:ln>
                <a:effectLst/>
                <a:latin typeface="+mn-lt"/>
                <a:cs typeface="Times New Roman" panose="02020603050405020304" pitchFamily="18" charset="0"/>
              </a:rPr>
              <a:t>Papūsk</a:t>
            </a:r>
            <a:r>
              <a:rPr kumimoji="0" lang="en-US" altLang="en-US" sz="2000" b="1" i="0" u="none" strike="noStrike" cap="none" normalizeH="0" baseline="0" dirty="0" smtClean="0">
                <a:ln>
                  <a:noFill/>
                </a:ln>
                <a:effectLst/>
                <a:latin typeface="+mn-lt"/>
                <a:cs typeface="Times New Roman" panose="02020603050405020304" pitchFamily="18" charset="0"/>
              </a:rPr>
              <a:t> </a:t>
            </a:r>
            <a:r>
              <a:rPr kumimoji="0" lang="en-US" altLang="en-US" sz="2000" b="1" i="0" u="none" strike="noStrike" cap="none" normalizeH="0" baseline="0" dirty="0" err="1" smtClean="0">
                <a:ln>
                  <a:noFill/>
                </a:ln>
                <a:effectLst/>
                <a:latin typeface="+mn-lt"/>
                <a:cs typeface="Times New Roman" panose="02020603050405020304" pitchFamily="18" charset="0"/>
              </a:rPr>
              <a:t>plunksnelę</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1" i="0" u="none" strike="noStrike" cap="none" normalizeH="0" baseline="0" dirty="0" smtClean="0">
                <a:ln>
                  <a:noFill/>
                </a:ln>
                <a:effectLst/>
                <a:latin typeface="+mn-lt"/>
                <a:cs typeface="Times New Roman" panose="02020603050405020304" pitchFamily="18" charset="0"/>
              </a:rPr>
              <a:t> </a:t>
            </a:r>
            <a:endParaRPr kumimoji="0" lang="en-US" altLang="en-US" sz="2000" b="0" i="0" u="none" strike="noStrike" cap="none" normalizeH="0" baseline="0" dirty="0" smtClean="0">
              <a:ln>
                <a:noFill/>
              </a:ln>
              <a:effectLst/>
              <a:latin typeface="+mn-lt"/>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err="1" smtClean="0">
                <a:ln>
                  <a:noFill/>
                </a:ln>
                <a:effectLst/>
                <a:latin typeface="+mn-lt"/>
                <a:cs typeface="Times New Roman" panose="02020603050405020304" pitchFamily="18" charset="0"/>
              </a:rPr>
              <a:t>Pasidėk</a:t>
            </a:r>
            <a:r>
              <a:rPr kumimoji="0" lang="en-US" altLang="en-US" sz="2000" b="0" i="0" u="none" strike="noStrike" cap="none" normalizeH="0" baseline="0" dirty="0" smtClean="0">
                <a:ln>
                  <a:noFill/>
                </a:ln>
                <a:effectLst/>
                <a:latin typeface="+mn-lt"/>
                <a:cs typeface="Times New Roman" panose="02020603050405020304" pitchFamily="18" charset="0"/>
              </a:rPr>
              <a:t> ant </a:t>
            </a:r>
            <a:r>
              <a:rPr kumimoji="0" lang="en-US" altLang="en-US" sz="2000" b="0" i="0" u="none" strike="noStrike" cap="none" normalizeH="0" baseline="0" dirty="0" err="1" smtClean="0">
                <a:ln>
                  <a:noFill/>
                </a:ln>
                <a:effectLst/>
                <a:latin typeface="+mn-lt"/>
                <a:cs typeface="Times New Roman" panose="02020603050405020304" pitchFamily="18" charset="0"/>
              </a:rPr>
              <a:t>delno</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plunksnelę</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ir</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nupūsk</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ją</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toli</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toli</a:t>
            </a:r>
            <a:r>
              <a:rPr kumimoji="0" lang="en-US" altLang="en-US" sz="2000" b="0" i="0" u="none" strike="noStrike" cap="none" normalizeH="0" baseline="0" dirty="0" smtClean="0">
                <a:ln>
                  <a:noFill/>
                </a:ln>
                <a:effectLst/>
                <a:latin typeface="+mn-lt"/>
                <a:cs typeface="Times New Roman" panose="02020603050405020304" pitchFamily="18" charset="0"/>
              </a:rPr>
              <a:t>. Kai </a:t>
            </a:r>
            <a:r>
              <a:rPr kumimoji="0" lang="en-US" altLang="en-US" sz="2000" b="0" i="0" u="none" strike="noStrike" cap="none" normalizeH="0" baseline="0" dirty="0" err="1" smtClean="0">
                <a:ln>
                  <a:noFill/>
                </a:ln>
                <a:effectLst/>
                <a:latin typeface="+mn-lt"/>
                <a:cs typeface="Times New Roman" panose="02020603050405020304" pitchFamily="18" charset="0"/>
              </a:rPr>
              <a:t>nuskris</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atsinešk</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vėl</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pasidėk</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ją</a:t>
            </a:r>
            <a:r>
              <a:rPr kumimoji="0" lang="en-US" altLang="en-US" sz="2000" b="0" i="0" u="none" strike="noStrike" cap="none" normalizeH="0" baseline="0" dirty="0" smtClean="0">
                <a:ln>
                  <a:noFill/>
                </a:ln>
                <a:effectLst/>
                <a:latin typeface="+mn-lt"/>
                <a:cs typeface="Times New Roman" panose="02020603050405020304" pitchFamily="18" charset="0"/>
              </a:rPr>
              <a:t> ant </a:t>
            </a:r>
            <a:r>
              <a:rPr kumimoji="0" lang="en-US" altLang="en-US" sz="2000" b="0" i="0" u="none" strike="noStrike" cap="none" normalizeH="0" baseline="0" dirty="0" err="1" smtClean="0">
                <a:ln>
                  <a:noFill/>
                </a:ln>
                <a:effectLst/>
                <a:latin typeface="+mn-lt"/>
                <a:cs typeface="Times New Roman" panose="02020603050405020304" pitchFamily="18" charset="0"/>
              </a:rPr>
              <a:t>delno</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ir</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vėl</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pūsk</a:t>
            </a:r>
            <a:r>
              <a:rPr kumimoji="0" lang="en-US" altLang="en-US" sz="2000" b="0" i="0" u="none" strike="noStrike" cap="none" normalizeH="0" baseline="0" dirty="0" smtClean="0">
                <a:ln>
                  <a:noFill/>
                </a:ln>
                <a:effectLst/>
                <a:latin typeface="+mn-lt"/>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effectLst/>
                <a:latin typeface="+mn-lt"/>
                <a:cs typeface="Times New Roman" panose="02020603050405020304" pitchFamily="18" charset="0"/>
              </a:rPr>
              <a:t>2. </a:t>
            </a:r>
            <a:r>
              <a:rPr kumimoji="0" lang="en-US" altLang="en-US" sz="2000" b="1" i="0" u="none" strike="noStrike" cap="none" normalizeH="0" baseline="0" dirty="0" err="1" smtClean="0">
                <a:ln>
                  <a:noFill/>
                </a:ln>
                <a:effectLst/>
                <a:latin typeface="+mn-lt"/>
                <a:cs typeface="Times New Roman" panose="02020603050405020304" pitchFamily="18" charset="0"/>
              </a:rPr>
              <a:t>Papūsk</a:t>
            </a:r>
            <a:r>
              <a:rPr kumimoji="0" lang="en-US" altLang="en-US" sz="2000" b="1" i="0" u="none" strike="noStrike" cap="none" normalizeH="0" baseline="0" dirty="0" smtClean="0">
                <a:ln>
                  <a:noFill/>
                </a:ln>
                <a:effectLst/>
                <a:latin typeface="+mn-lt"/>
                <a:cs typeface="Times New Roman" panose="02020603050405020304" pitchFamily="18" charset="0"/>
              </a:rPr>
              <a:t> </a:t>
            </a:r>
            <a:r>
              <a:rPr kumimoji="0" lang="en-US" altLang="en-US" sz="2000" b="1" i="0" u="none" strike="noStrike" cap="none" normalizeH="0" baseline="0" dirty="0" err="1" smtClean="0">
                <a:ln>
                  <a:noFill/>
                </a:ln>
                <a:effectLst/>
                <a:latin typeface="+mn-lt"/>
                <a:cs typeface="Times New Roman" panose="02020603050405020304" pitchFamily="18" charset="0"/>
              </a:rPr>
              <a:t>oro</a:t>
            </a:r>
            <a:r>
              <a:rPr kumimoji="0" lang="en-US" altLang="en-US" sz="2000" b="1" i="0" u="none" strike="noStrike" cap="none" normalizeH="0" baseline="0" dirty="0" smtClean="0">
                <a:ln>
                  <a:noFill/>
                </a:ln>
                <a:effectLst/>
                <a:latin typeface="+mn-lt"/>
                <a:cs typeface="Times New Roman" panose="02020603050405020304" pitchFamily="18" charset="0"/>
              </a:rPr>
              <a:t> </a:t>
            </a:r>
            <a:r>
              <a:rPr kumimoji="0" lang="en-US" altLang="en-US" sz="2000" b="1" i="0" u="none" strike="noStrike" cap="none" normalizeH="0" baseline="0" dirty="0" err="1" smtClean="0">
                <a:ln>
                  <a:noFill/>
                </a:ln>
                <a:effectLst/>
                <a:latin typeface="+mn-lt"/>
                <a:cs typeface="Times New Roman" panose="02020603050405020304" pitchFamily="18" charset="0"/>
              </a:rPr>
              <a:t>balioną</a:t>
            </a:r>
            <a:r>
              <a:rPr kumimoji="0" lang="en-US" altLang="en-US" sz="2000" b="0" i="0" u="none" strike="noStrike" cap="none" normalizeH="0" baseline="0" dirty="0" smtClean="0">
                <a:ln>
                  <a:noFill/>
                </a:ln>
                <a:effectLst/>
                <a:latin typeface="+mn-lt"/>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err="1" smtClean="0">
                <a:ln>
                  <a:noFill/>
                </a:ln>
                <a:effectLst/>
                <a:latin typeface="+mn-lt"/>
                <a:cs typeface="Times New Roman" panose="02020603050405020304" pitchFamily="18" charset="0"/>
              </a:rPr>
              <a:t>Pasiimk</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pripūstą</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oro</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balioną</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giliai</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įkvėpk</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ir</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pūsk</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taip</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kad</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jis</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išsilaikytų</a:t>
            </a:r>
            <a:r>
              <a:rPr kumimoji="0" lang="en-US" altLang="en-US" sz="2000" b="0" i="0" u="none" strike="noStrike" cap="none" normalizeH="0" baseline="0" dirty="0" smtClean="0">
                <a:ln>
                  <a:noFill/>
                </a:ln>
                <a:effectLst/>
                <a:latin typeface="+mn-lt"/>
                <a:cs typeface="Times New Roman" panose="02020603050405020304" pitchFamily="18" charset="0"/>
              </a:rPr>
              <a:t> ore. Po to </a:t>
            </a:r>
            <a:r>
              <a:rPr kumimoji="0" lang="en-US" altLang="en-US" sz="2000" b="0" i="0" u="none" strike="noStrike" cap="none" normalizeH="0" baseline="0" dirty="0" err="1" smtClean="0">
                <a:ln>
                  <a:noFill/>
                </a:ln>
                <a:effectLst/>
                <a:latin typeface="+mn-lt"/>
                <a:cs typeface="Times New Roman" panose="02020603050405020304" pitchFamily="18" charset="0"/>
              </a:rPr>
              <a:t>pailsėk</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kad</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galva</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neapsisuktu</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ir</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dar</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pakartok</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keletą</a:t>
            </a:r>
            <a:r>
              <a:rPr kumimoji="0" lang="en-US" altLang="en-US" sz="2000" b="0" i="0" u="none" strike="noStrike" cap="none" normalizeH="0" baseline="0" dirty="0" smtClean="0">
                <a:ln>
                  <a:noFill/>
                </a:ln>
                <a:effectLst/>
                <a:latin typeface="+mn-lt"/>
                <a:cs typeface="Times New Roman" panose="02020603050405020304" pitchFamily="18" charset="0"/>
              </a:rPr>
              <a:t> </a:t>
            </a:r>
            <a:r>
              <a:rPr kumimoji="0" lang="en-US" altLang="en-US" sz="2000" b="0" i="0" u="none" strike="noStrike" cap="none" normalizeH="0" baseline="0" dirty="0" err="1" smtClean="0">
                <a:ln>
                  <a:noFill/>
                </a:ln>
                <a:effectLst/>
                <a:latin typeface="+mn-lt"/>
                <a:cs typeface="Times New Roman" panose="02020603050405020304" pitchFamily="18" charset="0"/>
              </a:rPr>
              <a:t>kartų</a:t>
            </a:r>
            <a:r>
              <a:rPr kumimoji="0" lang="en-US" altLang="en-US" sz="2000" b="0" i="0" u="none" strike="noStrike" cap="none" normalizeH="0" baseline="0" dirty="0" smtClean="0">
                <a:ln>
                  <a:noFill/>
                </a:ln>
                <a:effectLst/>
                <a:latin typeface="+mn-lt"/>
                <a:cs typeface="Times New Roman" panose="02020603050405020304" pitchFamily="18" charset="0"/>
              </a:rPr>
              <a:t>.</a:t>
            </a:r>
            <a:endParaRPr kumimoji="0" lang="lt-LT" altLang="en-US" sz="2000" b="0" i="0" u="none" strike="noStrike" cap="none" normalizeH="0" baseline="0" dirty="0" smtClean="0">
              <a:ln>
                <a:noFill/>
              </a:ln>
              <a:effectLst/>
              <a:latin typeface="+mn-lt"/>
              <a:cs typeface="Times New Roman" panose="02020603050405020304" pitchFamily="18" charset="0"/>
            </a:endParaRPr>
          </a:p>
          <a:p>
            <a:pPr marL="0" indent="0">
              <a:buNone/>
            </a:pPr>
            <a:r>
              <a:rPr lang="lt-LT" sz="2000" b="1" dirty="0">
                <a:latin typeface="+mn-lt"/>
                <a:cs typeface="Times New Roman" panose="02020603050405020304" pitchFamily="18" charset="0"/>
              </a:rPr>
              <a:t>3. Oro burbulai vandenyje.</a:t>
            </a:r>
            <a:endParaRPr lang="lt-LT" sz="2000" dirty="0">
              <a:latin typeface="+mn-lt"/>
              <a:cs typeface="Times New Roman" panose="02020603050405020304" pitchFamily="18" charset="0"/>
            </a:endParaRPr>
          </a:p>
          <a:p>
            <a:pPr marL="0" indent="0">
              <a:buNone/>
            </a:pPr>
            <a:r>
              <a:rPr lang="lt-LT" sz="2000" dirty="0">
                <a:latin typeface="+mn-lt"/>
                <a:cs typeface="Times New Roman" panose="02020603050405020304" pitchFamily="18" charset="0"/>
              </a:rPr>
              <a:t>Įsipilk į puoduką vandens, pasiimk šiaudelį ir ilgai pūsk, kad darytųsi burbulai (5-6 k.). Po to vėl įkvėpk ir ilgai pūsk burbuliukus.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mn-lt"/>
            </a:endParaRPr>
          </a:p>
        </p:txBody>
      </p:sp>
    </p:spTree>
    <p:extLst>
      <p:ext uri="{BB962C8B-B14F-4D97-AF65-F5344CB8AC3E}">
        <p14:creationId xmlns:p14="http://schemas.microsoft.com/office/powerpoint/2010/main" val="34038263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321734"/>
            <a:ext cx="8178799" cy="1135737"/>
          </a:xfrm>
        </p:spPr>
        <p:txBody>
          <a:bodyPr>
            <a:normAutofit/>
          </a:bodyPr>
          <a:lstStyle/>
          <a:p>
            <a:endParaRPr lang="en-US" sz="3100"/>
          </a:p>
        </p:txBody>
      </p:sp>
      <p:sp>
        <p:nvSpPr>
          <p:cNvPr id="3" name="Content Placeholder 2"/>
          <p:cNvSpPr>
            <a:spLocks noGrp="1"/>
          </p:cNvSpPr>
          <p:nvPr>
            <p:ph idx="1"/>
          </p:nvPr>
        </p:nvSpPr>
        <p:spPr>
          <a:xfrm>
            <a:off x="482600" y="1782981"/>
            <a:ext cx="8178799" cy="4393982"/>
          </a:xfrm>
        </p:spPr>
        <p:txBody>
          <a:bodyPr>
            <a:normAutofit/>
          </a:bodyPr>
          <a:lstStyle/>
          <a:p>
            <a:pPr marL="0" indent="0">
              <a:buNone/>
            </a:pPr>
            <a:r>
              <a:rPr lang="en-US" sz="1700" b="1"/>
              <a:t>7. </a:t>
            </a:r>
            <a:r>
              <a:rPr lang="lt-LT" sz="1700" b="1"/>
              <a:t>Emocinis mąstymas</a:t>
            </a:r>
            <a:r>
              <a:rPr lang="lt-LT" sz="1700"/>
              <a:t>. Manote, kad neigiamos jūsų emocijos būtinai atspindi tikrąją realybę. ( Aš taip jaučiuosi, vadinasi, tai yra tiesa“. )</a:t>
            </a:r>
          </a:p>
          <a:p>
            <a:pPr marL="0" indent="0">
              <a:buNone/>
            </a:pPr>
            <a:r>
              <a:rPr lang="en-US" sz="1700" b="1"/>
              <a:t>8. </a:t>
            </a:r>
            <a:r>
              <a:rPr lang="lt-LT" sz="1700" b="1"/>
              <a:t>Mąstymas kategorijomis“ turiu“, „ privalau“. </a:t>
            </a:r>
            <a:r>
              <a:rPr lang="lt-LT" sz="1700"/>
              <a:t>Emocinė pasekmė – kaltės jausmas.</a:t>
            </a:r>
          </a:p>
          <a:p>
            <a:pPr marL="0" indent="0">
              <a:buNone/>
            </a:pPr>
            <a:r>
              <a:rPr lang="en-US" sz="1700" b="1"/>
              <a:t>9. </a:t>
            </a:r>
            <a:r>
              <a:rPr lang="lt-LT" sz="1700" b="1"/>
              <a:t>Etikečių klijavimas. „ Esu nevykėlis“, „ Kvaila mokytoja“.</a:t>
            </a:r>
          </a:p>
          <a:p>
            <a:pPr marL="0" indent="0">
              <a:buNone/>
            </a:pPr>
            <a:r>
              <a:rPr lang="en-US" sz="1700" b="1"/>
              <a:t>10. </a:t>
            </a:r>
            <a:r>
              <a:rPr lang="lt-LT" sz="1700" b="1"/>
              <a:t>Personalizavimas. </a:t>
            </a:r>
            <a:r>
              <a:rPr lang="lt-LT" sz="1700"/>
              <a:t>Jums atrodo, kad turite prisiimti atsakomybę už negatyvų atsitikimą. </a:t>
            </a:r>
            <a:endParaRPr lang="en-US" sz="1700" b="1"/>
          </a:p>
        </p:txBody>
      </p:sp>
    </p:spTree>
    <p:extLst>
      <p:ext uri="{BB962C8B-B14F-4D97-AF65-F5344CB8AC3E}">
        <p14:creationId xmlns:p14="http://schemas.microsoft.com/office/powerpoint/2010/main" val="350760812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z="3600" dirty="0"/>
              <a:t>Žaidimai kvėpavimui </a:t>
            </a:r>
            <a:r>
              <a:rPr lang="lt-LT" sz="3600" dirty="0" smtClean="0"/>
              <a:t>stiprinti</a:t>
            </a:r>
            <a:endParaRPr lang="en-US" dirty="0"/>
          </a:p>
        </p:txBody>
      </p:sp>
      <p:sp>
        <p:nvSpPr>
          <p:cNvPr id="3" name="Content Placeholder 2"/>
          <p:cNvSpPr>
            <a:spLocks noGrp="1"/>
          </p:cNvSpPr>
          <p:nvPr>
            <p:ph idx="1"/>
          </p:nvPr>
        </p:nvSpPr>
        <p:spPr>
          <a:xfrm>
            <a:off x="626729" y="1600200"/>
            <a:ext cx="7886700" cy="4351338"/>
          </a:xfrm>
        </p:spPr>
        <p:txBody>
          <a:bodyPr>
            <a:normAutofit fontScale="92500"/>
          </a:bodyPr>
          <a:lstStyle/>
          <a:p>
            <a:r>
              <a:rPr lang="lt-LT" b="1" dirty="0"/>
              <a:t>1. Žaidimas su stalo teniso kamuoliuku</a:t>
            </a:r>
            <a:endParaRPr lang="lt-LT" dirty="0"/>
          </a:p>
          <a:p>
            <a:r>
              <a:rPr lang="lt-LT" dirty="0"/>
              <a:t>Žaidžia 4—6 vaikai. Stalo teniso kamuoliukas padedamas ant stalo ir kiekvienas vaikas, stipriai pūsdamas, turi tą kamuoliuką nupūsti kuo toliau nuo savęs. Šis žaidimas moko vaiką atsitiesti, giliai įkvėpti pečius atlošiant atgal, o ne keliant juos aukštyn</a:t>
            </a:r>
            <a:r>
              <a:rPr lang="lt-LT" dirty="0" smtClean="0"/>
              <a:t>.</a:t>
            </a:r>
          </a:p>
          <a:p>
            <a:r>
              <a:rPr lang="en-US" dirty="0" smtClean="0"/>
              <a:t>2. </a:t>
            </a:r>
            <a:r>
              <a:rPr lang="en-US" b="1" dirty="0" err="1" smtClean="0"/>
              <a:t>Muilo</a:t>
            </a:r>
            <a:r>
              <a:rPr lang="en-US" b="1" dirty="0" smtClean="0"/>
              <a:t> </a:t>
            </a:r>
            <a:r>
              <a:rPr lang="en-US" b="1" dirty="0" err="1" smtClean="0"/>
              <a:t>burbulai</a:t>
            </a:r>
            <a:endParaRPr lang="en-US" b="1" dirty="0" smtClean="0"/>
          </a:p>
          <a:p>
            <a:r>
              <a:rPr lang="en-US" b="1" dirty="0" smtClean="0"/>
              <a:t>3.</a:t>
            </a:r>
            <a:r>
              <a:rPr lang="en-US" b="1" dirty="0"/>
              <a:t> </a:t>
            </a:r>
            <a:r>
              <a:rPr lang="en-US" b="1" dirty="0" smtClean="0"/>
              <a:t> </a:t>
            </a:r>
            <a:r>
              <a:rPr lang="en-US" b="1" dirty="0" err="1"/>
              <a:t>Žaidimas</a:t>
            </a:r>
            <a:r>
              <a:rPr lang="en-US" b="1" dirty="0"/>
              <a:t> </a:t>
            </a:r>
            <a:r>
              <a:rPr lang="en-US" b="1" dirty="0" err="1"/>
              <a:t>su</a:t>
            </a:r>
            <a:r>
              <a:rPr lang="en-US" b="1" dirty="0"/>
              <a:t> </a:t>
            </a:r>
            <a:r>
              <a:rPr lang="en-US" b="1" dirty="0" err="1" smtClean="0"/>
              <a:t>balionu</a:t>
            </a:r>
            <a:endParaRPr lang="en-US" b="1" dirty="0" smtClean="0"/>
          </a:p>
          <a:p>
            <a:r>
              <a:rPr lang="lt-LT" dirty="0"/>
              <a:t>Vaikai, stovėdami dviese vienas priešais kitą arba rateliu, jei žaidžia daugiau vaikų, pučia balioną vienas nuo kito. Žaidėjams gali tekti pūsti nuo pat žemės, taigi jų kūno laikysena gali būti labai įvairi</a:t>
            </a:r>
            <a:r>
              <a:rPr lang="lt-LT" dirty="0" smtClean="0"/>
              <a:t>.</a:t>
            </a:r>
            <a:endParaRPr lang="en-US" dirty="0" smtClean="0"/>
          </a:p>
          <a:p>
            <a:r>
              <a:rPr lang="lt-LT" b="1" dirty="0">
                <a:hlinkClick r:id="rId2"/>
              </a:rPr>
              <a:t>https://</a:t>
            </a:r>
            <a:r>
              <a:rPr lang="lt-LT" b="1" dirty="0" smtClean="0">
                <a:hlinkClick r:id="rId2"/>
              </a:rPr>
              <a:t>www.youtube.com/watch?v=wYDNuEscXZM</a:t>
            </a:r>
            <a:r>
              <a:rPr lang="en-US" b="1" dirty="0" smtClean="0"/>
              <a:t> </a:t>
            </a:r>
            <a:r>
              <a:rPr lang="en-US" b="1" dirty="0" err="1" smtClean="0"/>
              <a:t>Lifto</a:t>
            </a:r>
            <a:r>
              <a:rPr lang="en-US" b="1" dirty="0" smtClean="0"/>
              <a:t> </a:t>
            </a:r>
            <a:r>
              <a:rPr lang="en-US" b="1" dirty="0" err="1" smtClean="0"/>
              <a:t>pratimas</a:t>
            </a:r>
            <a:endParaRPr lang="en-US" b="1" dirty="0" smtClean="0"/>
          </a:p>
          <a:p>
            <a:r>
              <a:rPr lang="lt-LT" b="1" dirty="0">
                <a:hlinkClick r:id="rId3"/>
              </a:rPr>
              <a:t>https://</a:t>
            </a:r>
            <a:r>
              <a:rPr lang="lt-LT" b="1" dirty="0" smtClean="0">
                <a:hlinkClick r:id="rId3"/>
              </a:rPr>
              <a:t>www.youtube.com/watch?v=FOulc7aGXqA&amp;t=239s</a:t>
            </a:r>
            <a:r>
              <a:rPr lang="en-US" b="1" dirty="0" smtClean="0"/>
              <a:t> </a:t>
            </a:r>
            <a:r>
              <a:rPr lang="en-US" b="1" dirty="0" err="1" smtClean="0"/>
              <a:t>Ieva</a:t>
            </a:r>
            <a:r>
              <a:rPr lang="en-US" b="1" dirty="0" smtClean="0"/>
              <a:t> </a:t>
            </a:r>
            <a:r>
              <a:rPr lang="en-US" b="1" dirty="0" err="1" smtClean="0"/>
              <a:t>Balvo</a:t>
            </a:r>
            <a:r>
              <a:rPr lang="lt-LT" b="1" dirty="0" err="1" smtClean="0"/>
              <a:t>čiūtė</a:t>
            </a:r>
            <a:endParaRPr lang="lt-LT" b="1" dirty="0"/>
          </a:p>
          <a:p>
            <a:endParaRPr lang="en-US" dirty="0"/>
          </a:p>
        </p:txBody>
      </p:sp>
    </p:spTree>
    <p:extLst>
      <p:ext uri="{BB962C8B-B14F-4D97-AF65-F5344CB8AC3E}">
        <p14:creationId xmlns:p14="http://schemas.microsoft.com/office/powerpoint/2010/main" val="342333346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t-LT" sz="2800" dirty="0"/>
              <a:t>Bendrojo ugdymo mokykloje teikiamos pagalbos elgesio ir emocinių sunkumų bei </a:t>
            </a:r>
            <a:r>
              <a:rPr lang="lt-LT" sz="2800" dirty="0" smtClean="0"/>
              <a:t>sutrikimų</a:t>
            </a:r>
            <a:r>
              <a:rPr lang="en-US" sz="2800" dirty="0" smtClean="0"/>
              <a:t> </a:t>
            </a:r>
            <a:r>
              <a:rPr lang="lt-LT" sz="2800" dirty="0" smtClean="0"/>
              <a:t>turintiems </a:t>
            </a:r>
            <a:r>
              <a:rPr lang="lt-LT" sz="2800" dirty="0"/>
              <a:t>vaikams galimybes laiduoja pedagogai ir švietimo pagalbos specialistai:</a:t>
            </a:r>
            <a:endParaRPr lang="en-US" sz="2800" dirty="0"/>
          </a:p>
        </p:txBody>
      </p:sp>
      <p:sp>
        <p:nvSpPr>
          <p:cNvPr id="3" name="Content Placeholder 2"/>
          <p:cNvSpPr>
            <a:spLocks noGrp="1"/>
          </p:cNvSpPr>
          <p:nvPr>
            <p:ph idx="1"/>
          </p:nvPr>
        </p:nvSpPr>
        <p:spPr/>
        <p:txBody>
          <a:bodyPr>
            <a:normAutofit lnSpcReduction="10000"/>
          </a:bodyPr>
          <a:lstStyle/>
          <a:p>
            <a:pPr marL="0" indent="0">
              <a:buNone/>
            </a:pPr>
            <a:endParaRPr lang="lt-LT" dirty="0"/>
          </a:p>
          <a:p>
            <a:r>
              <a:rPr lang="lt-LT" b="1" dirty="0"/>
              <a:t>Individualizuotas ugdymas</a:t>
            </a:r>
            <a:r>
              <a:rPr lang="lt-LT" dirty="0"/>
              <a:t>: Svarbu pritaikyti ugdymo metodus pagal kiekvieno vaiko poreikius ir galimybes, užtikrinant personalizuotą mokymąsi.</a:t>
            </a:r>
          </a:p>
          <a:p>
            <a:r>
              <a:rPr lang="lt-LT" b="1" dirty="0"/>
              <a:t>Komandinė pagalba</a:t>
            </a:r>
            <a:r>
              <a:rPr lang="lt-LT" dirty="0"/>
              <a:t>: Mokyklos specialistų komanda, įskaitant pedagogus, psichologus ir socialinius darbuotojus, turėtų bendradarbiauti teikiant pagalbą.</a:t>
            </a:r>
          </a:p>
          <a:p>
            <a:r>
              <a:rPr lang="lt-LT" b="1" dirty="0"/>
              <a:t>Bendradarbiavimas su šeima</a:t>
            </a:r>
            <a:r>
              <a:rPr lang="lt-LT" dirty="0"/>
              <a:t>: Tėvų įtraukimas į pagalbos procesą yra esminis, siekiant užtikrinti nuoseklumą ir paramą tiek namuose, tiek mokykloje.</a:t>
            </a:r>
          </a:p>
          <a:p>
            <a:r>
              <a:rPr lang="lt-LT" b="1" dirty="0"/>
              <a:t>Klasės valdymo strategijos</a:t>
            </a:r>
            <a:r>
              <a:rPr lang="lt-LT" dirty="0"/>
              <a:t>: Naudojant tinkamas strategijas, galima padėti vaikams išlikti ramiems, orientuotiems ir organizuotiems.</a:t>
            </a:r>
          </a:p>
          <a:p>
            <a:endParaRPr lang="en-US" dirty="0"/>
          </a:p>
        </p:txBody>
      </p:sp>
    </p:spTree>
    <p:extLst>
      <p:ext uri="{BB962C8B-B14F-4D97-AF65-F5344CB8AC3E}">
        <p14:creationId xmlns:p14="http://schemas.microsoft.com/office/powerpoint/2010/main" val="39279742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https://mppt.lt/paslaugos/informacija-ugdymo-istaigoms/ugdymo-turinio-pritaikymo-rekomendacijos/</a:t>
            </a:r>
          </a:p>
        </p:txBody>
      </p:sp>
    </p:spTree>
    <p:extLst>
      <p:ext uri="{BB962C8B-B14F-4D97-AF65-F5344CB8AC3E}">
        <p14:creationId xmlns:p14="http://schemas.microsoft.com/office/powerpoint/2010/main" val="10264130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t-LT" sz="2200" b="1" dirty="0"/>
              <a:t>PATARIMAI PEDAGOGAMS:</a:t>
            </a:r>
            <a:br>
              <a:rPr lang="lt-LT" sz="2200" b="1" dirty="0"/>
            </a:br>
            <a:r>
              <a:rPr lang="lt-LT" sz="2200" b="1" dirty="0"/>
              <a:t>intensyvios emocijos ir emocinė </a:t>
            </a:r>
            <a:r>
              <a:rPr lang="lt-LT" sz="2200" b="1" dirty="0" smtClean="0"/>
              <a:t>perkrova.</a:t>
            </a:r>
            <a:r>
              <a:rPr lang="en-US" sz="2200" b="1" dirty="0" smtClean="0"/>
              <a:t> </a:t>
            </a:r>
            <a:r>
              <a:rPr lang="lt-LT" sz="2200" b="1" dirty="0" smtClean="0"/>
              <a:t>Kaip </a:t>
            </a:r>
            <a:r>
              <a:rPr lang="lt-LT" sz="2200" b="1" dirty="0"/>
              <a:t>padėti </a:t>
            </a:r>
            <a:r>
              <a:rPr lang="lt-LT" sz="2200" b="1" dirty="0" smtClean="0"/>
              <a:t>vaikams,</a:t>
            </a:r>
            <a:br>
              <a:rPr lang="lt-LT" sz="2200" b="1" dirty="0" smtClean="0"/>
            </a:br>
            <a:r>
              <a:rPr lang="lt-LT" sz="2200" b="1" dirty="0" smtClean="0"/>
              <a:t>turintiems </a:t>
            </a:r>
            <a:r>
              <a:rPr lang="lt-LT" sz="2200" b="1" dirty="0"/>
              <a:t>įvairiapusių </a:t>
            </a:r>
            <a:r>
              <a:rPr lang="lt-LT" sz="2200" b="1" dirty="0" smtClean="0"/>
              <a:t>raidos</a:t>
            </a:r>
            <a:r>
              <a:rPr lang="en-US" sz="2200" b="1" smtClean="0"/>
              <a:t> </a:t>
            </a:r>
            <a:r>
              <a:rPr lang="lt-LT" sz="2200" b="1" smtClean="0"/>
              <a:t>sutrikimų</a:t>
            </a:r>
            <a:r>
              <a:rPr lang="lt-LT" sz="2200" smtClean="0"/>
              <a:t> </a:t>
            </a:r>
            <a:r>
              <a:rPr lang="lt-LT" dirty="0"/>
              <a:t/>
            </a:r>
            <a:br>
              <a:rPr lang="lt-LT" dirty="0"/>
            </a:br>
            <a:endParaRPr lang="en-US" dirty="0"/>
          </a:p>
        </p:txBody>
      </p:sp>
      <p:sp>
        <p:nvSpPr>
          <p:cNvPr id="3" name="Content Placeholder 2"/>
          <p:cNvSpPr>
            <a:spLocks noGrp="1"/>
          </p:cNvSpPr>
          <p:nvPr>
            <p:ph idx="1"/>
          </p:nvPr>
        </p:nvSpPr>
        <p:spPr/>
        <p:txBody>
          <a:bodyPr/>
          <a:lstStyle/>
          <a:p>
            <a:r>
              <a:rPr lang="en-US" dirty="0"/>
              <a:t>https://srvks.lt/wp-content/uploads/2022/03/Emocine-perkrova.pdf</a:t>
            </a:r>
          </a:p>
        </p:txBody>
      </p:sp>
    </p:spTree>
    <p:extLst>
      <p:ext uri="{BB962C8B-B14F-4D97-AF65-F5344CB8AC3E}">
        <p14:creationId xmlns:p14="http://schemas.microsoft.com/office/powerpoint/2010/main" val="147407151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smtClean="0"/>
              <a:t>Valdomo kvėpavimo praktikos vaikams</a:t>
            </a:r>
            <a:endParaRPr lang="en-US" dirty="0"/>
          </a:p>
        </p:txBody>
      </p:sp>
      <p:pic>
        <p:nvPicPr>
          <p:cNvPr id="4" name="Content Placeholder 3"/>
          <p:cNvPicPr>
            <a:picLocks noGrp="1" noChangeAspect="1"/>
          </p:cNvPicPr>
          <p:nvPr>
            <p:ph idx="1"/>
          </p:nvPr>
        </p:nvPicPr>
        <p:blipFill>
          <a:blip r:embed="rId2"/>
          <a:stretch>
            <a:fillRect/>
          </a:stretch>
        </p:blipFill>
        <p:spPr>
          <a:xfrm>
            <a:off x="828482" y="2162874"/>
            <a:ext cx="7487035" cy="3676839"/>
          </a:xfrm>
          <a:prstGeom prst="rect">
            <a:avLst/>
          </a:prstGeom>
        </p:spPr>
      </p:pic>
    </p:spTree>
    <p:extLst>
      <p:ext uri="{BB962C8B-B14F-4D97-AF65-F5344CB8AC3E}">
        <p14:creationId xmlns:p14="http://schemas.microsoft.com/office/powerpoint/2010/main" val="397269265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882460" y="1524000"/>
            <a:ext cx="7379079" cy="3606985"/>
          </a:xfrm>
          <a:prstGeom prst="rect">
            <a:avLst/>
          </a:prstGeom>
        </p:spPr>
      </p:pic>
    </p:spTree>
    <p:extLst>
      <p:ext uri="{BB962C8B-B14F-4D97-AF65-F5344CB8AC3E}">
        <p14:creationId xmlns:p14="http://schemas.microsoft.com/office/powerpoint/2010/main" val="356611127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14400" y="1524000"/>
            <a:ext cx="7436232" cy="3606985"/>
          </a:xfrm>
          <a:prstGeom prst="rect">
            <a:avLst/>
          </a:prstGeom>
        </p:spPr>
      </p:pic>
    </p:spTree>
    <p:extLst>
      <p:ext uri="{BB962C8B-B14F-4D97-AF65-F5344CB8AC3E}">
        <p14:creationId xmlns:p14="http://schemas.microsoft.com/office/powerpoint/2010/main" val="362373229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936" y="426721"/>
            <a:ext cx="7879842" cy="1249680"/>
          </a:xfrm>
        </p:spPr>
        <p:txBody>
          <a:bodyPr anchor="b">
            <a:normAutofit/>
          </a:bodyPr>
          <a:lstStyle/>
          <a:p>
            <a:r>
              <a:rPr lang="lt-LT" sz="4400" dirty="0"/>
              <a:t>Trijų žingsnių planas</a:t>
            </a:r>
            <a:endParaRPr lang="en-US" sz="4400" dirty="0"/>
          </a:p>
        </p:txBody>
      </p:sp>
      <p:sp>
        <p:nvSpPr>
          <p:cNvPr id="3" name="Content Placeholder 2"/>
          <p:cNvSpPr>
            <a:spLocks noGrp="1"/>
          </p:cNvSpPr>
          <p:nvPr>
            <p:ph idx="1"/>
          </p:nvPr>
        </p:nvSpPr>
        <p:spPr>
          <a:xfrm>
            <a:off x="630936" y="1828800"/>
            <a:ext cx="7882128" cy="2905686"/>
          </a:xfrm>
        </p:spPr>
        <p:txBody>
          <a:bodyPr>
            <a:normAutofit/>
          </a:bodyPr>
          <a:lstStyle/>
          <a:p>
            <a:pPr marL="0" indent="0">
              <a:buNone/>
            </a:pPr>
            <a:r>
              <a:rPr lang="lt-LT" sz="1900" b="1" dirty="0"/>
              <a:t>      Atsitraukti – Nurimti – Išspręsti</a:t>
            </a:r>
          </a:p>
          <a:p>
            <a:pPr marL="0" indent="0">
              <a:buNone/>
            </a:pPr>
            <a:r>
              <a:rPr lang="lt-LT" sz="1900" b="1" i="1" dirty="0"/>
              <a:t>Nusiraminimo maišelis:</a:t>
            </a:r>
          </a:p>
          <a:p>
            <a:pPr marL="0" indent="0">
              <a:buNone/>
            </a:pPr>
            <a:r>
              <a:rPr lang="lt-LT" sz="1900" i="1" dirty="0"/>
              <a:t>Sensoriniai daiktai ( </a:t>
            </a:r>
            <a:r>
              <a:rPr lang="lt-LT" sz="1900" i="1" dirty="0" err="1"/>
              <a:t>modelinas</a:t>
            </a:r>
            <a:r>
              <a:rPr lang="lt-LT" sz="1900" i="1" dirty="0"/>
              <a:t>, plastilinas, smėlis, plėšyti laikraštį, kamuoliukas, molis).</a:t>
            </a:r>
          </a:p>
          <a:p>
            <a:pPr marL="0" indent="0">
              <a:buNone/>
            </a:pPr>
            <a:r>
              <a:rPr lang="lt-LT" sz="1900" i="1" dirty="0"/>
              <a:t>Dėmesį atitraukiantys daiktai ( knyga, </a:t>
            </a:r>
            <a:r>
              <a:rPr lang="lt-LT" sz="1900" i="1" dirty="0" err="1"/>
              <a:t>rubiko</a:t>
            </a:r>
            <a:r>
              <a:rPr lang="lt-LT" sz="1900" i="1" dirty="0"/>
              <a:t> kubas, blizgučių indelis, spalvinimo knygelė, labirintai).</a:t>
            </a:r>
          </a:p>
          <a:p>
            <a:pPr marL="0" indent="0">
              <a:buNone/>
            </a:pPr>
            <a:r>
              <a:rPr lang="lt-LT" sz="1900" i="1" dirty="0"/>
              <a:t>Kvėpavimą gilinantys žaislai ( muilo burbulai, vėjo malūnėlis , plunksna pūtimo žaidimams).</a:t>
            </a:r>
            <a:endParaRPr lang="en-US" sz="1900" i="1" dirty="0"/>
          </a:p>
        </p:txBody>
      </p:sp>
    </p:spTree>
    <p:extLst>
      <p:ext uri="{BB962C8B-B14F-4D97-AF65-F5344CB8AC3E}">
        <p14:creationId xmlns:p14="http://schemas.microsoft.com/office/powerpoint/2010/main" val="94382225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7">
            <a:extLst>
              <a:ext uri="{FF2B5EF4-FFF2-40B4-BE49-F238E27FC236}">
                <a16:creationId xmlns:a16="http://schemas.microsoft.com/office/drawing/2014/main" id="{FFA1520A-1D3C-405F-AEE7-0F2EF43CBD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9">
            <a:extLst>
              <a:ext uri="{FF2B5EF4-FFF2-40B4-BE49-F238E27FC236}">
                <a16:creationId xmlns:a16="http://schemas.microsoft.com/office/drawing/2014/main" id="{E90A6270-490E-48F6-A622-E5BA1B1738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2" name="Straight Connector 11">
            <a:extLst>
              <a:ext uri="{FF2B5EF4-FFF2-40B4-BE49-F238E27FC236}">
                <a16:creationId xmlns:a16="http://schemas.microsoft.com/office/drawing/2014/main" id="{7DBA4893-047A-4913-9A32-C316A849BB4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3" name="Rectangle 13">
            <a:extLst>
              <a:ext uri="{FF2B5EF4-FFF2-40B4-BE49-F238E27FC236}">
                <a16:creationId xmlns:a16="http://schemas.microsoft.com/office/drawing/2014/main" id="{F3B3B6C5-748F-437C-AE76-DB11FEA99E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5">
            <a:extLst>
              <a:ext uri="{FF2B5EF4-FFF2-40B4-BE49-F238E27FC236}">
                <a16:creationId xmlns:a16="http://schemas.microsoft.com/office/drawing/2014/main" id="{197CEB5D-9BB2-475C-BA8D-AC88BB8C97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285441" y="965199"/>
            <a:ext cx="5074558" cy="4927601"/>
          </a:xfrm>
        </p:spPr>
        <p:txBody>
          <a:bodyPr vert="horz" lIns="91440" tIns="45720" rIns="91440" bIns="45720" rtlCol="0" anchor="ctr">
            <a:normAutofit/>
          </a:bodyPr>
          <a:lstStyle/>
          <a:p>
            <a:r>
              <a:rPr lang="en-US" sz="2900">
                <a:solidFill>
                  <a:schemeClr val="tx1">
                    <a:lumMod val="85000"/>
                    <a:lumOff val="15000"/>
                  </a:schemeClr>
                </a:solidFill>
              </a:rPr>
              <a:t>IKI </a:t>
            </a:r>
            <a:br>
              <a:rPr lang="en-US" sz="2900">
                <a:solidFill>
                  <a:schemeClr val="tx1">
                    <a:lumMod val="85000"/>
                    <a:lumOff val="15000"/>
                  </a:schemeClr>
                </a:solidFill>
              </a:rPr>
            </a:br>
            <a:r>
              <a:rPr lang="en-US" sz="2900">
                <a:solidFill>
                  <a:schemeClr val="tx1">
                    <a:lumMod val="85000"/>
                    <a:lumOff val="15000"/>
                  </a:schemeClr>
                </a:solidFill>
              </a:rPr>
              <a:t>KITO SUSITIKIMO!</a:t>
            </a:r>
            <a:br>
              <a:rPr lang="en-US" sz="2900">
                <a:solidFill>
                  <a:schemeClr val="tx1">
                    <a:lumMod val="85000"/>
                    <a:lumOff val="15000"/>
                  </a:schemeClr>
                </a:solidFill>
              </a:rPr>
            </a:br>
            <a:r>
              <a:rPr lang="en-US" sz="2900">
                <a:solidFill>
                  <a:schemeClr val="tx1">
                    <a:lumMod val="85000"/>
                    <a:lumOff val="15000"/>
                  </a:schemeClr>
                </a:solidFill>
              </a:rPr>
              <a:t/>
            </a:r>
            <a:br>
              <a:rPr lang="en-US" sz="2900">
                <a:solidFill>
                  <a:schemeClr val="tx1">
                    <a:lumMod val="85000"/>
                    <a:lumOff val="15000"/>
                  </a:schemeClr>
                </a:solidFill>
              </a:rPr>
            </a:br>
            <a:r>
              <a:rPr lang="en-US" sz="2900">
                <a:solidFill>
                  <a:schemeClr val="tx1">
                    <a:lumMod val="85000"/>
                    <a:lumOff val="15000"/>
                  </a:schemeClr>
                </a:solidFill>
              </a:rPr>
              <a:t/>
            </a:r>
            <a:br>
              <a:rPr lang="en-US" sz="2900">
                <a:solidFill>
                  <a:schemeClr val="tx1">
                    <a:lumMod val="85000"/>
                    <a:lumOff val="15000"/>
                  </a:schemeClr>
                </a:solidFill>
              </a:rPr>
            </a:br>
            <a:r>
              <a:rPr lang="en-US" sz="2900">
                <a:solidFill>
                  <a:schemeClr val="tx1">
                    <a:lumMod val="85000"/>
                    <a:lumOff val="15000"/>
                  </a:schemeClr>
                </a:solidFill>
              </a:rPr>
              <a:t/>
            </a:r>
            <a:br>
              <a:rPr lang="en-US" sz="2900">
                <a:solidFill>
                  <a:schemeClr val="tx1">
                    <a:lumMod val="85000"/>
                    <a:lumOff val="15000"/>
                  </a:schemeClr>
                </a:solidFill>
              </a:rPr>
            </a:br>
            <a:r>
              <a:rPr lang="en-US" sz="2900">
                <a:solidFill>
                  <a:schemeClr val="tx1">
                    <a:lumMod val="85000"/>
                    <a:lumOff val="15000"/>
                  </a:schemeClr>
                </a:solidFill>
              </a:rPr>
              <a:t/>
            </a:r>
            <a:br>
              <a:rPr lang="en-US" sz="2900">
                <a:solidFill>
                  <a:schemeClr val="tx1">
                    <a:lumMod val="85000"/>
                    <a:lumOff val="15000"/>
                  </a:schemeClr>
                </a:solidFill>
              </a:rPr>
            </a:br>
            <a:r>
              <a:rPr lang="en-US" sz="2900">
                <a:solidFill>
                  <a:schemeClr val="tx1">
                    <a:lumMod val="85000"/>
                    <a:lumOff val="15000"/>
                  </a:schemeClr>
                </a:solidFill>
              </a:rPr>
              <a:t/>
            </a:r>
            <a:br>
              <a:rPr lang="en-US" sz="2900">
                <a:solidFill>
                  <a:schemeClr val="tx1">
                    <a:lumMod val="85000"/>
                    <a:lumOff val="15000"/>
                  </a:schemeClr>
                </a:solidFill>
              </a:rPr>
            </a:br>
            <a:r>
              <a:rPr lang="en-US" sz="2900">
                <a:solidFill>
                  <a:schemeClr val="tx1">
                    <a:lumMod val="85000"/>
                    <a:lumOff val="15000"/>
                  </a:schemeClr>
                </a:solidFill>
              </a:rPr>
              <a:t/>
            </a:r>
            <a:br>
              <a:rPr lang="en-US" sz="2900">
                <a:solidFill>
                  <a:schemeClr val="tx1">
                    <a:lumMod val="85000"/>
                    <a:lumOff val="15000"/>
                  </a:schemeClr>
                </a:solidFill>
              </a:rPr>
            </a:br>
            <a:r>
              <a:rPr lang="en-US" sz="2900">
                <a:solidFill>
                  <a:schemeClr val="tx1">
                    <a:lumMod val="85000"/>
                    <a:lumOff val="15000"/>
                  </a:schemeClr>
                </a:solidFill>
              </a:rPr>
              <a:t>Psichologė – psichoterapeutė</a:t>
            </a:r>
            <a:br>
              <a:rPr lang="en-US" sz="2900">
                <a:solidFill>
                  <a:schemeClr val="tx1">
                    <a:lumMod val="85000"/>
                    <a:lumOff val="15000"/>
                  </a:schemeClr>
                </a:solidFill>
              </a:rPr>
            </a:br>
            <a:r>
              <a:rPr lang="en-US" sz="2900">
                <a:solidFill>
                  <a:schemeClr val="tx1">
                    <a:lumMod val="85000"/>
                    <a:lumOff val="15000"/>
                  </a:schemeClr>
                </a:solidFill>
              </a:rPr>
              <a:t> Jolanta Karvelienė</a:t>
            </a:r>
            <a:br>
              <a:rPr lang="en-US" sz="2900">
                <a:solidFill>
                  <a:schemeClr val="tx1">
                    <a:lumMod val="85000"/>
                    <a:lumOff val="15000"/>
                  </a:schemeClr>
                </a:solidFill>
              </a:rPr>
            </a:br>
            <a:r>
              <a:rPr lang="en-US" sz="2900">
                <a:solidFill>
                  <a:schemeClr val="tx1">
                    <a:lumMod val="85000"/>
                    <a:lumOff val="15000"/>
                  </a:schemeClr>
                </a:solidFill>
              </a:rPr>
              <a:t>info@psichologekarveliene.lt</a:t>
            </a:r>
            <a:br>
              <a:rPr lang="en-US" sz="2900">
                <a:solidFill>
                  <a:schemeClr val="tx1">
                    <a:lumMod val="85000"/>
                    <a:lumOff val="15000"/>
                  </a:schemeClr>
                </a:solidFill>
              </a:rPr>
            </a:br>
            <a:r>
              <a:rPr lang="en-US" sz="2900">
                <a:solidFill>
                  <a:schemeClr val="tx1">
                    <a:lumMod val="85000"/>
                    <a:lumOff val="15000"/>
                  </a:schemeClr>
                </a:solidFill>
              </a:rPr>
              <a:t>tel; 868375505</a:t>
            </a:r>
          </a:p>
        </p:txBody>
      </p:sp>
      <p:cxnSp>
        <p:nvCxnSpPr>
          <p:cNvPr id="25" name="Straight Connector 17">
            <a:extLst>
              <a:ext uri="{FF2B5EF4-FFF2-40B4-BE49-F238E27FC236}">
                <a16:creationId xmlns:a16="http://schemas.microsoft.com/office/drawing/2014/main" id="{BB14AD1F-ADD5-46E7-966F-4C0290232FF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1918"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56677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1066801"/>
            <a:ext cx="2971546" cy="631369"/>
          </a:xfrm>
        </p:spPr>
        <p:txBody>
          <a:bodyPr anchor="t">
            <a:normAutofit/>
          </a:bodyPr>
          <a:lstStyle/>
          <a:p>
            <a:r>
              <a:rPr lang="lt-LT" sz="3100" dirty="0"/>
              <a:t>Jausmai</a:t>
            </a:r>
            <a:endParaRPr lang="en-US" sz="3100" dirty="0"/>
          </a:p>
        </p:txBody>
      </p:sp>
      <p:sp>
        <p:nvSpPr>
          <p:cNvPr id="3" name="Content Placeholder 2"/>
          <p:cNvSpPr>
            <a:spLocks noGrp="1"/>
          </p:cNvSpPr>
          <p:nvPr>
            <p:ph idx="1"/>
          </p:nvPr>
        </p:nvSpPr>
        <p:spPr>
          <a:xfrm>
            <a:off x="482600" y="1698170"/>
            <a:ext cx="8178799" cy="4516361"/>
          </a:xfrm>
        </p:spPr>
        <p:txBody>
          <a:bodyPr>
            <a:normAutofit/>
          </a:bodyPr>
          <a:lstStyle/>
          <a:p>
            <a:r>
              <a:rPr lang="lt-LT" sz="1700" b="1" dirty="0"/>
              <a:t>Jausmai</a:t>
            </a:r>
            <a:r>
              <a:rPr lang="lt-LT" sz="1700" dirty="0"/>
              <a:t> – žmogaus santykių su tikrovės daiktais ir reiškiniais išgyvenimas.</a:t>
            </a:r>
          </a:p>
          <a:p>
            <a:r>
              <a:rPr lang="en-US" sz="1700" dirty="0"/>
              <a:t> </a:t>
            </a:r>
            <a:r>
              <a:rPr lang="lt-LT" sz="1700" dirty="0"/>
              <a:t>J</a:t>
            </a:r>
            <a:r>
              <a:rPr lang="en-US" sz="1700" dirty="0" err="1"/>
              <a:t>ausmai</a:t>
            </a:r>
            <a:r>
              <a:rPr lang="en-US" sz="1700" dirty="0"/>
              <a:t> </a:t>
            </a:r>
            <a:r>
              <a:rPr lang="en-US" sz="1700" dirty="0" err="1"/>
              <a:t>yra</a:t>
            </a:r>
            <a:r>
              <a:rPr lang="en-US" sz="1700" dirty="0"/>
              <a:t> </a:t>
            </a:r>
            <a:r>
              <a:rPr lang="en-US" sz="1700" dirty="0" err="1"/>
              <a:t>gana</a:t>
            </a:r>
            <a:r>
              <a:rPr lang="en-US" sz="1700" dirty="0"/>
              <a:t> </a:t>
            </a:r>
            <a:r>
              <a:rPr lang="en-US" sz="1700" dirty="0" err="1"/>
              <a:t>pastovūs</a:t>
            </a:r>
            <a:r>
              <a:rPr lang="en-US" sz="1700" dirty="0"/>
              <a:t>.</a:t>
            </a:r>
            <a:endParaRPr lang="lt-LT" sz="1700" dirty="0"/>
          </a:p>
          <a:p>
            <a:r>
              <a:rPr lang="en-US" sz="1700" dirty="0"/>
              <a:t> </a:t>
            </a:r>
            <a:r>
              <a:rPr lang="lt-LT" sz="1700" dirty="0"/>
              <a:t>J</a:t>
            </a:r>
            <a:r>
              <a:rPr lang="en-US" sz="1700" dirty="0" err="1"/>
              <a:t>ausmais</a:t>
            </a:r>
            <a:r>
              <a:rPr lang="en-US" sz="1700" dirty="0"/>
              <a:t> </a:t>
            </a:r>
            <a:r>
              <a:rPr lang="en-US" sz="1700" dirty="0" err="1"/>
              <a:t>žmogus</a:t>
            </a:r>
            <a:r>
              <a:rPr lang="en-US" sz="1700" dirty="0"/>
              <a:t> </a:t>
            </a:r>
            <a:r>
              <a:rPr lang="en-US" sz="1700" dirty="0" err="1"/>
              <a:t>iš</a:t>
            </a:r>
            <a:r>
              <a:rPr lang="en-US" sz="1700" dirty="0"/>
              <a:t> </a:t>
            </a:r>
            <a:r>
              <a:rPr lang="en-US" sz="1700" dirty="0" err="1"/>
              <a:t>aplinkos</a:t>
            </a:r>
            <a:r>
              <a:rPr lang="en-US" sz="1700" dirty="0"/>
              <a:t> </a:t>
            </a:r>
            <a:r>
              <a:rPr lang="en-US" sz="1700" dirty="0" err="1"/>
              <a:t>išskiria</a:t>
            </a:r>
            <a:r>
              <a:rPr lang="en-US" sz="1700" dirty="0"/>
              <a:t> </a:t>
            </a:r>
            <a:r>
              <a:rPr lang="en-US" sz="1700" dirty="0" err="1"/>
              <a:t>tuos</a:t>
            </a:r>
            <a:r>
              <a:rPr lang="en-US" sz="1700" dirty="0"/>
              <a:t> </a:t>
            </a:r>
            <a:r>
              <a:rPr lang="en-US" sz="1700" dirty="0" err="1"/>
              <a:t>reiškinius</a:t>
            </a:r>
            <a:r>
              <a:rPr lang="en-US" sz="1700" dirty="0"/>
              <a:t> </a:t>
            </a:r>
            <a:r>
              <a:rPr lang="en-US" sz="1700" dirty="0" err="1"/>
              <a:t>ir</a:t>
            </a:r>
            <a:r>
              <a:rPr lang="en-US" sz="1700" dirty="0"/>
              <a:t> </a:t>
            </a:r>
            <a:r>
              <a:rPr lang="en-US" sz="1700" dirty="0" err="1"/>
              <a:t>dalykus</a:t>
            </a:r>
            <a:r>
              <a:rPr lang="en-US" sz="1700" dirty="0"/>
              <a:t>, </a:t>
            </a:r>
            <a:r>
              <a:rPr lang="en-US" sz="1700" dirty="0" err="1"/>
              <a:t>kurie</a:t>
            </a:r>
            <a:r>
              <a:rPr lang="en-US" sz="1700" dirty="0"/>
              <a:t> jam </a:t>
            </a:r>
            <a:r>
              <a:rPr lang="en-US" sz="1700" dirty="0" err="1"/>
              <a:t>ypač</a:t>
            </a:r>
            <a:r>
              <a:rPr lang="en-US" sz="1700" dirty="0"/>
              <a:t> </a:t>
            </a:r>
            <a:r>
              <a:rPr lang="en-US" sz="1700" dirty="0" err="1"/>
              <a:t>svarbūs</a:t>
            </a:r>
            <a:r>
              <a:rPr lang="en-US" sz="1700" dirty="0"/>
              <a:t>.</a:t>
            </a:r>
            <a:r>
              <a:rPr lang="lt-LT" sz="1700" dirty="0"/>
              <a:t> Susiformavę jausmai tampa žmogaus emocijų pamatu.</a:t>
            </a:r>
          </a:p>
          <a:p>
            <a:endParaRPr lang="lt-LT" sz="1700" dirty="0"/>
          </a:p>
          <a:p>
            <a:endParaRPr lang="en-US" sz="1700" dirty="0"/>
          </a:p>
        </p:txBody>
      </p:sp>
    </p:spTree>
    <p:extLst>
      <p:ext uri="{BB962C8B-B14F-4D97-AF65-F5344CB8AC3E}">
        <p14:creationId xmlns:p14="http://schemas.microsoft.com/office/powerpoint/2010/main" val="2211905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Emocijos</a:t>
            </a:r>
            <a:endParaRPr lang="en-US" dirty="0"/>
          </a:p>
        </p:txBody>
      </p:sp>
      <p:sp>
        <p:nvSpPr>
          <p:cNvPr id="3" name="Content Placeholder 2"/>
          <p:cNvSpPr>
            <a:spLocks noGrp="1"/>
          </p:cNvSpPr>
          <p:nvPr>
            <p:ph idx="1"/>
          </p:nvPr>
        </p:nvSpPr>
        <p:spPr/>
        <p:txBody>
          <a:bodyPr/>
          <a:lstStyle/>
          <a:p>
            <a:r>
              <a:rPr lang="en-US" dirty="0" err="1" smtClean="0"/>
              <a:t>Emocija</a:t>
            </a:r>
            <a:r>
              <a:rPr lang="en-US" dirty="0" smtClean="0"/>
              <a:t> – tai pas</a:t>
            </a:r>
            <a:r>
              <a:rPr lang="lt-LT" dirty="0"/>
              <a:t>ą</a:t>
            </a:r>
            <a:r>
              <a:rPr lang="en-US" dirty="0" smtClean="0"/>
              <a:t>mon</a:t>
            </a:r>
            <a:r>
              <a:rPr lang="lt-LT" dirty="0" smtClean="0"/>
              <a:t>ė</a:t>
            </a:r>
            <a:r>
              <a:rPr lang="en-US" dirty="0" smtClean="0"/>
              <a:t>s </a:t>
            </a:r>
            <a:r>
              <a:rPr lang="en-US" dirty="0" err="1" smtClean="0"/>
              <a:t>reakcija</a:t>
            </a:r>
            <a:r>
              <a:rPr lang="lt-LT" dirty="0"/>
              <a:t> </a:t>
            </a:r>
            <a:r>
              <a:rPr lang="lt-LT" dirty="0" smtClean="0"/>
              <a:t>į tam tikrą gyvenimišką situaciją.</a:t>
            </a:r>
            <a:endParaRPr lang="en-US" dirty="0" smtClean="0"/>
          </a:p>
          <a:p>
            <a:r>
              <a:rPr lang="lt-LT" dirty="0" smtClean="0"/>
              <a:t>Pagrindinės emocijos: džiaugsmas, liūdesys, pyktis, baimė, pasibjaurėjimas.</a:t>
            </a:r>
          </a:p>
          <a:p>
            <a:pPr marL="0" indent="0">
              <a:buNone/>
            </a:pPr>
            <a:r>
              <a:rPr lang="lt-LT" dirty="0" smtClean="0"/>
              <a:t> </a:t>
            </a:r>
            <a:endParaRPr lang="en-US" dirty="0"/>
          </a:p>
        </p:txBody>
      </p:sp>
    </p:spTree>
    <p:extLst>
      <p:ext uri="{BB962C8B-B14F-4D97-AF65-F5344CB8AC3E}">
        <p14:creationId xmlns:p14="http://schemas.microsoft.com/office/powerpoint/2010/main" val="34943656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a:t>Jausmų </a:t>
            </a:r>
            <a:br>
              <a:rPr lang="lt-LT" dirty="0"/>
            </a:br>
            <a:r>
              <a:rPr lang="lt-LT" dirty="0"/>
              <a:t>ratas</a:t>
            </a:r>
            <a:endParaRPr lang="en-US" dirty="0"/>
          </a:p>
        </p:txBody>
      </p:sp>
      <p:pic>
        <p:nvPicPr>
          <p:cNvPr id="5" name="Content Placeholder 4"/>
          <p:cNvPicPr>
            <a:picLocks noGrp="1" noChangeAspect="1"/>
          </p:cNvPicPr>
          <p:nvPr>
            <p:ph idx="1"/>
          </p:nvPr>
        </p:nvPicPr>
        <p:blipFill>
          <a:blip r:embed="rId2"/>
          <a:stretch>
            <a:fillRect/>
          </a:stretch>
        </p:blipFill>
        <p:spPr>
          <a:xfrm>
            <a:off x="3600450" y="929191"/>
            <a:ext cx="4868863" cy="4863093"/>
          </a:xfrm>
          <a:prstGeom prst="rect">
            <a:avLst/>
          </a:prstGeom>
        </p:spPr>
      </p:pic>
      <p:sp>
        <p:nvSpPr>
          <p:cNvPr id="4" name="Text Placeholder 3"/>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42309606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Lst>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BAB94BD4-5D6D-4148-AB57-A4CCF1FD4E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2678</TotalTime>
  <Words>2636</Words>
  <Application>Microsoft Office PowerPoint</Application>
  <PresentationFormat>On-screen Show (4:3)</PresentationFormat>
  <Paragraphs>309</Paragraphs>
  <Slides>68</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68</vt:i4>
      </vt:variant>
    </vt:vector>
  </HeadingPairs>
  <TitlesOfParts>
    <vt:vector size="78" baseType="lpstr">
      <vt:lpstr>Arial</vt:lpstr>
      <vt:lpstr>Calibri</vt:lpstr>
      <vt:lpstr>Calibri Light</vt:lpstr>
      <vt:lpstr>Helvetica Neue</vt:lpstr>
      <vt:lpstr>Times New Roman</vt:lpstr>
      <vt:lpstr>Wingdings</vt:lpstr>
      <vt:lpstr>Wingdings 2</vt:lpstr>
      <vt:lpstr>Wingdings 3</vt:lpstr>
      <vt:lpstr>Retrospect</vt:lpstr>
      <vt:lpstr>Document</vt:lpstr>
      <vt:lpstr>Atskirų sutrikimų, negalių specifiškumo ir mokymosi potencialo suvokimas  Emocijų ir elgesio sutrikimą turintys vaikai.   </vt:lpstr>
      <vt:lpstr>Šiandien aptarsime:</vt:lpstr>
      <vt:lpstr>PowerPoint Presentation</vt:lpstr>
      <vt:lpstr>Kaip atsiranda jausmas ir elgesys? </vt:lpstr>
      <vt:lpstr>Mąstymo būdai</vt:lpstr>
      <vt:lpstr>PowerPoint Presentation</vt:lpstr>
      <vt:lpstr>Jausmai</vt:lpstr>
      <vt:lpstr>Emocijos</vt:lpstr>
      <vt:lpstr>Jausmų  ratas</vt:lpstr>
      <vt:lpstr>„Jausmų rato“aptarimas</vt:lpstr>
      <vt:lpstr>PowerPoint Presentation</vt:lpstr>
      <vt:lpstr>Emocijų skėtis – tai kas slepiasi po įprasta emocine išraiška.</vt:lpstr>
      <vt:lpstr>Jausmai, kuriuos išgyvenu dažniausiai</vt:lpstr>
      <vt:lpstr>Jausmai, kuriuos norėčiau leisti jausti dažniau</vt:lpstr>
      <vt:lpstr>Psichosomatika – kas tai?</vt:lpstr>
      <vt:lpstr>Elgesio ir emocijų sutrikimų grupės</vt:lpstr>
      <vt:lpstr>Elgesio ar (ir) emocijų sunkumų arba sutrikimų turintys vaikai</vt:lpstr>
      <vt:lpstr>Mokytojo padėjėjas</vt:lpstr>
      <vt:lpstr>PowerPoint Presentation</vt:lpstr>
      <vt:lpstr>Opozicinis neklusnumas – prieštaraujantis elgesys</vt:lpstr>
      <vt:lpstr>Prieštaraujančio nepaklusnumo sutrikimo priežastys </vt:lpstr>
      <vt:lpstr>Prieštaraujančio nepaklusnumo sutrikimo simptomai </vt:lpstr>
      <vt:lpstr>Koks tėvų elgesys gali stiprinti prieštaraujantį elgesį? </vt:lpstr>
      <vt:lpstr>Diagnozės ir gydymo metodai </vt:lpstr>
      <vt:lpstr>PowerPoint Presentation</vt:lpstr>
      <vt:lpstr>PowerPoint Presentation</vt:lpstr>
      <vt:lpstr>Patarimai  pedagogams </vt:lpstr>
      <vt:lpstr>Ribų nustatymas - susitarimai</vt:lpstr>
      <vt:lpstr>PowerPoint Presentation</vt:lpstr>
      <vt:lpstr>Savistaba darželyje</vt:lpstr>
      <vt:lpstr>Mano galios</vt:lpstr>
      <vt:lpstr>TEORIJA</vt:lpstr>
      <vt:lpstr>PowerPoint Presentation</vt:lpstr>
      <vt:lpstr>PowerPoint Presentation</vt:lpstr>
      <vt:lpstr>PowerPoint Presentation</vt:lpstr>
      <vt:lpstr>PowerPoint Presentation</vt:lpstr>
      <vt:lpstr>Priemonės darbui su elgesio ir emocijų valdymui</vt:lpstr>
      <vt:lpstr>Elgesio valdymo technikos klasėje  </vt:lpstr>
      <vt:lpstr>Informacija apie pedagogo (kito suaugusio) veiksmus, kurie provokuoja, eskaluoja arba neutralizuoja, nutraukia vaiko netinkamą elgesį:  </vt:lpstr>
      <vt:lpstr>Bendravimo su vaikais rolės</vt:lpstr>
      <vt:lpstr>Pyktis </vt:lpstr>
      <vt:lpstr>  Pažink savo pyktį</vt:lpstr>
      <vt:lpstr>Pyktis ir agresija</vt:lpstr>
      <vt:lpstr>Kada pyktis tampa agresija?</vt:lpstr>
      <vt:lpstr>Reaktyvi agresija</vt:lpstr>
      <vt:lpstr>Dirbant su piktais, reaktyviai  agresyviais vaikais, mokyti šių įgudžių:</vt:lpstr>
      <vt:lpstr>Pykčio valdymo praktiniai</vt:lpstr>
      <vt:lpstr>Pykčio valdymo praktiniai metodai </vt:lpstr>
      <vt:lpstr>Emociniai sutrikimai </vt:lpstr>
      <vt:lpstr>Nerimas – kas tai?</vt:lpstr>
      <vt:lpstr>Nerimą rodančios reakcijos</vt:lpstr>
      <vt:lpstr>PowerPoint Presentation</vt:lpstr>
      <vt:lpstr>Nerimas ar nerimo sutrikimas?</vt:lpstr>
      <vt:lpstr>Nerimo sutrikimai</vt:lpstr>
      <vt:lpstr>Panikos sutrikimas</vt:lpstr>
      <vt:lpstr>Nuotaikos sutrikimas</vt:lpstr>
      <vt:lpstr>PowerPoint Presentation</vt:lpstr>
      <vt:lpstr>Pagalbos metodai: </vt:lpstr>
      <vt:lpstr>Kvėpavimo praktikos vaikams Pūtimo pratimai</vt:lpstr>
      <vt:lpstr>Žaidimai kvėpavimui stiprinti</vt:lpstr>
      <vt:lpstr>Bendrojo ugdymo mokykloje teikiamos pagalbos elgesio ir emocinių sunkumų bei sutrikimų turintiems vaikams galimybes laiduoja pedagogai ir švietimo pagalbos specialistai:</vt:lpstr>
      <vt:lpstr>PowerPoint Presentation</vt:lpstr>
      <vt:lpstr>PATARIMAI PEDAGOGAMS: intensyvios emocijos ir emocinė perkrova. Kaip padėti vaikams, turintiems įvairiapusių raidos sutrikimų  </vt:lpstr>
      <vt:lpstr>Valdomo kvėpavimo praktikos vaikams</vt:lpstr>
      <vt:lpstr>PowerPoint Presentation</vt:lpstr>
      <vt:lpstr>PowerPoint Presentation</vt:lpstr>
      <vt:lpstr>Trijų žingsnių planas</vt:lpstr>
      <vt:lpstr>IKI  KITO SUSITIKIMO!       Psichologė – psichoterapeutė  Jolanta Karvelienė info@psichologekarveliene.lt tel; 868375505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Vaikų ( 2-6 m. ) amžiaus tarpsnių ypatumai ir pagalba vaikui kuriant teigiamą mikroklimatą.</dc:title>
  <dc:creator>Arunas Karvelis</dc:creator>
  <cp:lastModifiedBy>Jolanta</cp:lastModifiedBy>
  <cp:revision>116</cp:revision>
  <dcterms:created xsi:type="dcterms:W3CDTF">2020-09-24T05:06:31Z</dcterms:created>
  <dcterms:modified xsi:type="dcterms:W3CDTF">2024-10-23T05:03:25Z</dcterms:modified>
</cp:coreProperties>
</file>