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1"/>
  </p:sldMasterIdLst>
  <p:notesMasterIdLst>
    <p:notesMasterId r:id="rId35"/>
  </p:notesMasterIdLst>
  <p:sldIdLst>
    <p:sldId id="268" r:id="rId2"/>
    <p:sldId id="532" r:id="rId3"/>
    <p:sldId id="592" r:id="rId4"/>
    <p:sldId id="533" r:id="rId5"/>
    <p:sldId id="534" r:id="rId6"/>
    <p:sldId id="535" r:id="rId7"/>
    <p:sldId id="536" r:id="rId8"/>
    <p:sldId id="587" r:id="rId9"/>
    <p:sldId id="588" r:id="rId10"/>
    <p:sldId id="589" r:id="rId11"/>
    <p:sldId id="590" r:id="rId12"/>
    <p:sldId id="564" r:id="rId13"/>
    <p:sldId id="565" r:id="rId14"/>
    <p:sldId id="600" r:id="rId15"/>
    <p:sldId id="601" r:id="rId16"/>
    <p:sldId id="604" r:id="rId17"/>
    <p:sldId id="603" r:id="rId18"/>
    <p:sldId id="602" r:id="rId19"/>
    <p:sldId id="573" r:id="rId20"/>
    <p:sldId id="591" r:id="rId21"/>
    <p:sldId id="566" r:id="rId22"/>
    <p:sldId id="567" r:id="rId23"/>
    <p:sldId id="571" r:id="rId24"/>
    <p:sldId id="568" r:id="rId25"/>
    <p:sldId id="570" r:id="rId26"/>
    <p:sldId id="594" r:id="rId27"/>
    <p:sldId id="595" r:id="rId28"/>
    <p:sldId id="596" r:id="rId29"/>
    <p:sldId id="599" r:id="rId30"/>
    <p:sldId id="560" r:id="rId31"/>
    <p:sldId id="551" r:id="rId32"/>
    <p:sldId id="556" r:id="rId33"/>
    <p:sldId id="26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D3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54" autoAdjust="0"/>
    <p:restoredTop sz="94650"/>
  </p:normalViewPr>
  <p:slideViewPr>
    <p:cSldViewPr>
      <p:cViewPr varScale="1">
        <p:scale>
          <a:sx n="70" d="100"/>
          <a:sy n="70" d="100"/>
        </p:scale>
        <p:origin x="86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anta Karvelienė" userId="1fab6b63-541e-428f-a973-e03d83cd4104" providerId="ADAL" clId="{2093CCD2-8CCA-43BD-8651-CDA799FB2CB3}"/>
    <pc:docChg chg="delSld">
      <pc:chgData name="Jolanta Karvelienė" userId="1fab6b63-541e-428f-a973-e03d83cd4104" providerId="ADAL" clId="{2093CCD2-8CCA-43BD-8651-CDA799FB2CB3}" dt="2026-08-02T07:17:52.465" v="0" actId="2696"/>
      <pc:docMkLst>
        <pc:docMk/>
      </pc:docMkLst>
      <pc:sldChg chg="del">
        <pc:chgData name="Jolanta Karvelienė" userId="1fab6b63-541e-428f-a973-e03d83cd4104" providerId="ADAL" clId="{2093CCD2-8CCA-43BD-8651-CDA799FB2CB3}" dt="2026-08-02T07:17:52.465" v="0" actId="2696"/>
        <pc:sldMkLst>
          <pc:docMk/>
          <pc:sldMk cId="3791291075" sldId="5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CEA308-5EC3-427B-9097-D7B85D6872DB}" type="datetimeFigureOut">
              <a:rPr lang="en-US" smtClean="0"/>
              <a:pPr/>
              <a:t>8/2/2026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0ECF05-850C-48C8-8201-B32EF4EC5885}" type="slidenum">
              <a:rPr lang="en-US" smtClean="0"/>
              <a:pPr/>
              <a:t>‹#›</a:t>
            </a:fld>
            <a:endParaRPr lang="en-US"/>
          </a:p>
        </p:txBody>
      </p:sp>
    </p:spTree>
    <p:extLst>
      <p:ext uri="{BB962C8B-B14F-4D97-AF65-F5344CB8AC3E}">
        <p14:creationId xmlns:p14="http://schemas.microsoft.com/office/powerpoint/2010/main" val="1606444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Tree>
    <p:extLst>
      <p:ext uri="{BB962C8B-B14F-4D97-AF65-F5344CB8AC3E}">
        <p14:creationId xmlns:p14="http://schemas.microsoft.com/office/powerpoint/2010/main" val="218131913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480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846350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074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9295093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6807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2240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973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397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9493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7610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BBFF89DC-7663-4F7A-BE8E-3018913516DE}" type="datetimeFigureOut">
              <a:rPr lang="en-US" smtClean="0">
                <a:solidFill>
                  <a:prstClr val="black">
                    <a:tint val="75000"/>
                  </a:prstClr>
                </a:solidFill>
              </a:rPr>
              <a:pPr/>
              <a:t>8/2/2026</a:t>
            </a:fld>
            <a:endParaRPr lang="en-US">
              <a:solidFill>
                <a:prstClr val="black">
                  <a:tint val="75000"/>
                </a:prstClr>
              </a:solidFill>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791758"/>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vilniausppt.lt/2024/09/03/naujausi-dokumenta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tar.lt/portal/lt/legalAct/TAR.2926557049F3/asr" TargetMode="External"/><Relationship Id="rId2" Type="http://schemas.openxmlformats.org/officeDocument/2006/relationships/hyperlink" Target="https://www.e-tar.lt/portal/lt/legalAct/TAR.EE3AFE320A27" TargetMode="External"/><Relationship Id="rId1" Type="http://schemas.openxmlformats.org/officeDocument/2006/relationships/slideLayout" Target="../slideLayouts/slideLayout2.xml"/><Relationship Id="rId6" Type="http://schemas.openxmlformats.org/officeDocument/2006/relationships/hyperlink" Target="https://smsm.lrv.lt/uploads/smsm/documents/files/svietimas_pagrindinis_ugdymas_spec/Knyga_apie_individualizav.pdf" TargetMode="External"/><Relationship Id="rId5" Type="http://schemas.openxmlformats.org/officeDocument/2006/relationships/hyperlink" Target="https://smsm.lrv.lt/uploads/smsm/documents/files/svietimas_pagrindinis_ugdymas_spec/prad_pagrBP_spec.pdf" TargetMode="External"/><Relationship Id="rId4" Type="http://schemas.openxmlformats.org/officeDocument/2006/relationships/hyperlink" Target="https://www.e-tar.lt/portal/lt/legalAct/TAR.F0E90ABE387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14400"/>
            <a:ext cx="6858000" cy="3653530"/>
          </a:xfrm>
        </p:spPr>
        <p:txBody>
          <a:bodyPr anchor="ctr">
            <a:normAutofit/>
          </a:bodyPr>
          <a:lstStyle/>
          <a:p>
            <a:pPr algn="ctr"/>
            <a:r>
              <a:rPr lang="en-GB" sz="1800" cap="all" dirty="0" err="1">
                <a:solidFill>
                  <a:srgbClr val="1D2228"/>
                </a:solidFill>
                <a:latin typeface="+mn-lt"/>
                <a:ea typeface="Times New Roman" panose="02020603050405020304" pitchFamily="18" charset="0"/>
              </a:rPr>
              <a:t>Mokinių</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turinčių</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skirtingus</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ugdymosi</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poreikius</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pasiekimų</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vertinimas</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ir</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įsivertinimas</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mokytojų</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kompetencijų</a:t>
            </a:r>
            <a:r>
              <a:rPr lang="en-GB" sz="1800" cap="all" dirty="0">
                <a:solidFill>
                  <a:srgbClr val="1D2228"/>
                </a:solidFill>
                <a:latin typeface="+mn-lt"/>
                <a:ea typeface="Times New Roman" panose="02020603050405020304" pitchFamily="18" charset="0"/>
              </a:rPr>
              <a:t> </a:t>
            </a:r>
            <a:r>
              <a:rPr lang="en-GB" sz="1800" cap="all" dirty="0" err="1">
                <a:solidFill>
                  <a:srgbClr val="1D2228"/>
                </a:solidFill>
                <a:latin typeface="+mn-lt"/>
                <a:ea typeface="Times New Roman" panose="02020603050405020304" pitchFamily="18" charset="0"/>
              </a:rPr>
              <a:t>tobulinimas</a:t>
            </a:r>
            <a:br>
              <a:rPr lang="en-GB" sz="1800" cap="all" dirty="0">
                <a:solidFill>
                  <a:srgbClr val="1D2228"/>
                </a:solidFill>
                <a:latin typeface="+mn-lt"/>
                <a:ea typeface="Times New Roman" panose="02020603050405020304" pitchFamily="18" charset="0"/>
              </a:rPr>
            </a:br>
            <a:br>
              <a:rPr lang="en-GB" sz="1800" cap="all" dirty="0">
                <a:solidFill>
                  <a:srgbClr val="1D2228"/>
                </a:solidFill>
                <a:latin typeface="+mn-lt"/>
                <a:ea typeface="Times New Roman" panose="02020603050405020304" pitchFamily="18" charset="0"/>
              </a:rPr>
            </a:br>
            <a:br>
              <a:rPr lang="en-GB" sz="1800" cap="all" dirty="0">
                <a:solidFill>
                  <a:srgbClr val="1D2228"/>
                </a:solidFill>
                <a:latin typeface="+mn-lt"/>
                <a:ea typeface="Times New Roman" panose="02020603050405020304" pitchFamily="18" charset="0"/>
              </a:rPr>
            </a:br>
            <a:br>
              <a:rPr lang="en-US" sz="1800" b="1" i="1" dirty="0">
                <a:latin typeface="+mn-lt"/>
                <a:cs typeface="Calibri Light" panose="020F0302020204030204" pitchFamily="34" charset="0"/>
              </a:rPr>
            </a:br>
            <a:r>
              <a:rPr lang="pl-PL" sz="3100" b="1" dirty="0"/>
              <a:t>Įtraukusis </a:t>
            </a:r>
            <a:r>
              <a:rPr lang="pl-PL" sz="3100" b="1" dirty="0" err="1"/>
              <a:t>ugdymas</a:t>
            </a:r>
            <a:r>
              <a:rPr lang="pl-PL" sz="3100" b="1" dirty="0"/>
              <a:t>. </a:t>
            </a:r>
            <a:r>
              <a:rPr lang="pl-PL" sz="3100" b="1" dirty="0" err="1"/>
              <a:t>Specialieji</a:t>
            </a:r>
            <a:r>
              <a:rPr lang="pl-PL" sz="3100" b="1" dirty="0"/>
              <a:t> </a:t>
            </a:r>
            <a:r>
              <a:rPr lang="pl-PL" sz="3100" b="1" dirty="0" err="1"/>
              <a:t>ugdymosi</a:t>
            </a:r>
            <a:r>
              <a:rPr lang="pl-PL" sz="3100" b="1" dirty="0"/>
              <a:t> </a:t>
            </a:r>
            <a:r>
              <a:rPr lang="pl-PL" sz="3100" b="1" dirty="0" err="1"/>
              <a:t>poreikiai</a:t>
            </a:r>
            <a:r>
              <a:rPr lang="pl-PL" sz="3100" b="1" dirty="0"/>
              <a:t>. </a:t>
            </a:r>
            <a:r>
              <a:rPr lang="en-US" sz="3100" b="1" dirty="0" err="1"/>
              <a:t>Darbo</a:t>
            </a:r>
            <a:r>
              <a:rPr lang="en-US" sz="3100" b="1" dirty="0"/>
              <a:t> </a:t>
            </a:r>
            <a:r>
              <a:rPr lang="en-US" sz="3100" b="1" dirty="0" err="1"/>
              <a:t>būdai</a:t>
            </a:r>
            <a:r>
              <a:rPr lang="en-US" sz="3100" b="1" dirty="0"/>
              <a:t> </a:t>
            </a:r>
            <a:r>
              <a:rPr lang="en-US" sz="3100" b="1" dirty="0" err="1"/>
              <a:t>ir</a:t>
            </a:r>
            <a:r>
              <a:rPr lang="en-US" sz="3100" b="1" dirty="0"/>
              <a:t> </a:t>
            </a:r>
            <a:r>
              <a:rPr lang="en-US" sz="3100" b="1" dirty="0" err="1"/>
              <a:t>metodai</a:t>
            </a:r>
            <a:endParaRPr lang="en-US" sz="3100" b="1" i="1" dirty="0">
              <a:latin typeface="Century" panose="02040604050505020304" pitchFamily="18" charset="0"/>
            </a:endParaRPr>
          </a:p>
        </p:txBody>
      </p:sp>
      <p:sp>
        <p:nvSpPr>
          <p:cNvPr id="3" name="Subtitle 2"/>
          <p:cNvSpPr>
            <a:spLocks noGrp="1"/>
          </p:cNvSpPr>
          <p:nvPr>
            <p:ph type="subTitle" idx="1"/>
          </p:nvPr>
        </p:nvSpPr>
        <p:spPr>
          <a:xfrm>
            <a:off x="1447800" y="4419600"/>
            <a:ext cx="6858000" cy="651910"/>
          </a:xfrm>
        </p:spPr>
        <p:txBody>
          <a:bodyPr anchor="ctr">
            <a:normAutofit fontScale="92500" lnSpcReduction="10000"/>
          </a:bodyPr>
          <a:lstStyle/>
          <a:p>
            <a:pPr algn="r"/>
            <a:r>
              <a:rPr lang="lt-LT" i="1" dirty="0">
                <a:latin typeface="Century" panose="02040604050505020304" pitchFamily="18" charset="0"/>
              </a:rPr>
              <a:t>Psichologė  - </a:t>
            </a:r>
            <a:r>
              <a:rPr lang="lt-LT" i="1" dirty="0" err="1">
                <a:latin typeface="Century" panose="02040604050505020304" pitchFamily="18" charset="0"/>
              </a:rPr>
              <a:t>psichoter</a:t>
            </a:r>
            <a:r>
              <a:rPr lang="en-US" i="1" dirty="0">
                <a:latin typeface="Century" panose="02040604050505020304" pitchFamily="18" charset="0"/>
              </a:rPr>
              <a:t>a</a:t>
            </a:r>
            <a:r>
              <a:rPr lang="lt-LT" i="1" dirty="0" err="1">
                <a:latin typeface="Century" panose="02040604050505020304" pitchFamily="18" charset="0"/>
              </a:rPr>
              <a:t>peutė</a:t>
            </a:r>
            <a:r>
              <a:rPr lang="lt-LT" i="1" dirty="0">
                <a:latin typeface="Century" panose="02040604050505020304" pitchFamily="18" charset="0"/>
              </a:rPr>
              <a:t> Jolanta Karvelienė</a:t>
            </a:r>
            <a:endParaRPr lang="en-US" i="1" dirty="0">
              <a:latin typeface="Century" panose="02040604050505020304" pitchFamily="18" charset="0"/>
            </a:endParaRPr>
          </a:p>
        </p:txBody>
      </p:sp>
    </p:spTree>
    <p:extLst>
      <p:ext uri="{BB962C8B-B14F-4D97-AF65-F5344CB8AC3E}">
        <p14:creationId xmlns:p14="http://schemas.microsoft.com/office/powerpoint/2010/main" val="2407914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lt-LT" b="1" dirty="0"/>
              <a:t>turintiems negalią dėl įvairiapusio raidos sutrikimo, taip pat vaikams su emocijų, elgesio sutrikimais</a:t>
            </a:r>
            <a:r>
              <a:rPr lang="lt-LT" dirty="0"/>
              <a:t>: turėti saugią erdvę – nusiraminimo ar sensorinį kambarį, kuriame vaikai gali nusiraminti, pailsėti, saugiai atsigauti ir po kurio laiko grįžti į sau įprastą aplinką.</a:t>
            </a:r>
          </a:p>
          <a:p>
            <a:pPr marL="0" indent="0">
              <a:buNone/>
            </a:pPr>
            <a:r>
              <a:rPr lang="lt-LT" dirty="0"/>
              <a:t>Mokykla turi aprūpinti SUP turinčius vaikus (vaikus, turinčius elgesio ir emocijų, autizmo spektro sutrikimų, vaikus, turinčius judesio ir (ar) padėties, intelekto ir kt. sutrikimus) specialiosiomis mokymo priemonėmis bei ugdymui skirtomis techninės pagalbos priemonėmis, reikalingomis teikti kokybišką mokymo(</a:t>
            </a:r>
            <a:r>
              <a:rPr lang="lt-LT" dirty="0" err="1"/>
              <a:t>si</a:t>
            </a:r>
            <a:r>
              <a:rPr lang="lt-LT" dirty="0"/>
              <a:t>) paslaugą.</a:t>
            </a:r>
          </a:p>
          <a:p>
            <a:pPr marL="0" indent="0">
              <a:buNone/>
            </a:pPr>
            <a:r>
              <a:rPr lang="lt-LT" dirty="0"/>
              <a:t>Sėkmingam ugdymo turinio pritaikymui svarbu naudoti alternatyvius ugdymo metodus, pvz., skaitymo sutrikimų turintiems mokiniams sudaryti galimybę pasinaudoti teksto įgarsinimo įranga, </a:t>
            </a:r>
            <a:r>
              <a:rPr lang="lt-LT" dirty="0" err="1"/>
              <a:t>audio</a:t>
            </a:r>
            <a:r>
              <a:rPr lang="lt-LT" dirty="0"/>
              <a:t> biblioteka; rašymo sutrikimų turintiems mokiniams pasiūlyti galimybę tekstą surinkti kompiuteriu. </a:t>
            </a:r>
          </a:p>
          <a:p>
            <a:endParaRPr lang="en-US" dirty="0"/>
          </a:p>
        </p:txBody>
      </p:sp>
    </p:spTree>
    <p:extLst>
      <p:ext uri="{BB962C8B-B14F-4D97-AF65-F5344CB8AC3E}">
        <p14:creationId xmlns:p14="http://schemas.microsoft.com/office/powerpoint/2010/main" val="2823968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u="sng" dirty="0">
                <a:hlinkClick r:id="rId2"/>
              </a:rPr>
              <a:t>https://www.vilniausppt.lt/2024/09/03/naujausi-dokumentai/</a:t>
            </a:r>
            <a:endParaRPr lang="en-US" dirty="0"/>
          </a:p>
        </p:txBody>
      </p:sp>
    </p:spTree>
    <p:extLst>
      <p:ext uri="{BB962C8B-B14F-4D97-AF65-F5344CB8AC3E}">
        <p14:creationId xmlns:p14="http://schemas.microsoft.com/office/powerpoint/2010/main" val="2822785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1828004" y="-380207"/>
            <a:ext cx="5487987" cy="7010401"/>
          </a:xfrm>
        </p:spPr>
      </p:pic>
    </p:spTree>
    <p:extLst>
      <p:ext uri="{BB962C8B-B14F-4D97-AF65-F5344CB8AC3E}">
        <p14:creationId xmlns:p14="http://schemas.microsoft.com/office/powerpoint/2010/main" val="3347496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a:t>Kartu</a:t>
            </a:r>
            <a:r>
              <a:rPr lang="en-US" sz="3200" dirty="0"/>
              <a:t> </a:t>
            </a:r>
            <a:r>
              <a:rPr lang="lt-LT" sz="3200" dirty="0"/>
              <a:t>įveikime mokymosi sunkumus</a:t>
            </a:r>
            <a:endParaRPr lang="en-US"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5394959" y="3352799"/>
            <a:ext cx="3048000" cy="2895602"/>
          </a:xfrm>
        </p:spPr>
      </p:pic>
      <p:sp>
        <p:nvSpPr>
          <p:cNvPr id="3" name="Rectangle 2"/>
          <p:cNvSpPr/>
          <p:nvPr/>
        </p:nvSpPr>
        <p:spPr>
          <a:xfrm>
            <a:off x="822960" y="1936850"/>
            <a:ext cx="7848600" cy="1631216"/>
          </a:xfrm>
          <a:prstGeom prst="rect">
            <a:avLst/>
          </a:prstGeom>
        </p:spPr>
        <p:txBody>
          <a:bodyPr wrap="square">
            <a:spAutoFit/>
          </a:bodyPr>
          <a:lstStyle/>
          <a:p>
            <a:r>
              <a:rPr lang="lt-LT" sz="2000" dirty="0">
                <a:solidFill>
                  <a:srgbClr val="444444"/>
                </a:solidFill>
              </a:rPr>
              <a:t>Leidinyje </a:t>
            </a:r>
            <a:r>
              <a:rPr lang="lt-LT" sz="2000" b="1" dirty="0">
                <a:solidFill>
                  <a:srgbClr val="444444"/>
                </a:solidFill>
              </a:rPr>
              <a:t>„Kartu įveikime mokymosi sunkumus"</a:t>
            </a:r>
            <a:r>
              <a:rPr lang="lt-LT" sz="2000" dirty="0">
                <a:solidFill>
                  <a:srgbClr val="444444"/>
                </a:solidFill>
              </a:rPr>
              <a:t> trumpai apžvelgiamos kai kurios specialiojo ugdymo naujovės, komentuojama, kaip pasinaudoti informacija Pedagoginės psichologinės tarnybos pažymose, pateikiama rekomendacijų, kaip parinkti mokymo būdus, priemones, atsižvelgiant į mokinių individualius ugdymosi poreikius.</a:t>
            </a:r>
            <a:endParaRPr lang="en-US" sz="2000" dirty="0"/>
          </a:p>
        </p:txBody>
      </p:sp>
    </p:spTree>
    <p:extLst>
      <p:ext uri="{BB962C8B-B14F-4D97-AF65-F5344CB8AC3E}">
        <p14:creationId xmlns:p14="http://schemas.microsoft.com/office/powerpoint/2010/main" val="32574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sz="3600" dirty="0"/>
              <a:t>Ugdymo programos, skirtos specialiųjų ugdymosi poreikių turintiems mokiniams ugdyti</a:t>
            </a:r>
            <a:endParaRPr lang="en-US" sz="3600" dirty="0"/>
          </a:p>
        </p:txBody>
      </p:sp>
      <p:sp>
        <p:nvSpPr>
          <p:cNvPr id="3" name="Content Placeholder 2"/>
          <p:cNvSpPr>
            <a:spLocks noGrp="1"/>
          </p:cNvSpPr>
          <p:nvPr>
            <p:ph idx="1"/>
          </p:nvPr>
        </p:nvSpPr>
        <p:spPr/>
        <p:txBody>
          <a:bodyPr/>
          <a:lstStyle/>
          <a:p>
            <a:r>
              <a:rPr lang="lt-LT" dirty="0"/>
              <a:t>Bendroji programa</a:t>
            </a:r>
          </a:p>
          <a:p>
            <a:r>
              <a:rPr lang="lt-LT" dirty="0"/>
              <a:t>Pritaikyta programa</a:t>
            </a:r>
          </a:p>
          <a:p>
            <a:r>
              <a:rPr lang="lt-LT" dirty="0"/>
              <a:t>Individualizuota programa</a:t>
            </a:r>
          </a:p>
          <a:p>
            <a:r>
              <a:rPr lang="lt-LT" dirty="0"/>
              <a:t>Socialinių įgūdžių ugdymo programa</a:t>
            </a:r>
            <a:endParaRPr lang="en-US" dirty="0"/>
          </a:p>
        </p:txBody>
      </p:sp>
    </p:spTree>
    <p:extLst>
      <p:ext uri="{BB962C8B-B14F-4D97-AF65-F5344CB8AC3E}">
        <p14:creationId xmlns:p14="http://schemas.microsoft.com/office/powerpoint/2010/main" val="2947240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lt-LT" b="1" dirty="0"/>
              <a:t>Pritaikyta programa:</a:t>
            </a:r>
            <a:endParaRPr lang="en-US" dirty="0"/>
          </a:p>
          <a:p>
            <a:r>
              <a:rPr lang="lt-LT" dirty="0"/>
              <a:t>Skirta mokiniams, kurių pasiekimai neatitinka Bendrųjų programų patenkinamo pasiekimų lygio požymių.</a:t>
            </a:r>
            <a:endParaRPr lang="en-US" dirty="0"/>
          </a:p>
          <a:p>
            <a:r>
              <a:rPr lang="lt-LT" dirty="0" err="1"/>
              <a:t>Tiklslas</a:t>
            </a:r>
            <a:r>
              <a:rPr lang="lt-LT" dirty="0"/>
              <a:t> – siekti patenkinamo Bendrosios programos pasiekimų lygio.</a:t>
            </a:r>
            <a:endParaRPr lang="en-US" dirty="0"/>
          </a:p>
          <a:p>
            <a:r>
              <a:rPr lang="lt-LT" dirty="0"/>
              <a:t>Pritaikytos programos pagrindu gali būti supaprastinta ir palengvinta tos pačios klasės dalyko programa.</a:t>
            </a:r>
            <a:endParaRPr lang="en-US" dirty="0"/>
          </a:p>
          <a:p>
            <a:r>
              <a:rPr lang="lt-LT" dirty="0"/>
              <a:t>Programos turinys turi sietis ir derėti su bendru ugdymo klasėje turiniu, kad mokinys galėtų dalyvauti bendroje klasės veikloje.</a:t>
            </a:r>
            <a:endParaRPr lang="en-US" dirty="0"/>
          </a:p>
          <a:p>
            <a:endParaRPr lang="en-US" dirty="0"/>
          </a:p>
        </p:txBody>
      </p:sp>
    </p:spTree>
    <p:extLst>
      <p:ext uri="{BB962C8B-B14F-4D97-AF65-F5344CB8AC3E}">
        <p14:creationId xmlns:p14="http://schemas.microsoft.com/office/powerpoint/2010/main" val="1332558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a:t>Individualizuota</a:t>
            </a:r>
            <a:r>
              <a:rPr lang="en-US" sz="3200" dirty="0"/>
              <a:t> </a:t>
            </a:r>
            <a:r>
              <a:rPr lang="en-US" sz="3200" dirty="0" err="1"/>
              <a:t>programa</a:t>
            </a:r>
            <a:endParaRPr lang="en-US" sz="3200" dirty="0"/>
          </a:p>
        </p:txBody>
      </p:sp>
      <p:sp>
        <p:nvSpPr>
          <p:cNvPr id="3" name="Content Placeholder 2"/>
          <p:cNvSpPr>
            <a:spLocks noGrp="1"/>
          </p:cNvSpPr>
          <p:nvPr>
            <p:ph idx="1"/>
          </p:nvPr>
        </p:nvSpPr>
        <p:spPr/>
        <p:txBody>
          <a:bodyPr>
            <a:normAutofit fontScale="92500" lnSpcReduction="20000"/>
          </a:bodyPr>
          <a:lstStyle/>
          <a:p>
            <a:r>
              <a:rPr lang="lt-LT" dirty="0"/>
              <a:t>Skiriama tik </a:t>
            </a:r>
            <a:r>
              <a:rPr lang="lt-LT" b="1" dirty="0"/>
              <a:t>sutrikusio intelekto</a:t>
            </a:r>
            <a:r>
              <a:rPr lang="lt-LT" dirty="0"/>
              <a:t> mokiniams, ugdomiems bendrojo lavinimo ar specialiosiose mokyklose.</a:t>
            </a:r>
            <a:endParaRPr lang="en-US" dirty="0"/>
          </a:p>
          <a:p>
            <a:r>
              <a:rPr lang="lt-LT" dirty="0"/>
              <a:t>Programos turinys iš esmės gali skirtis nuo Bendrųjų ugdymo programų.</a:t>
            </a:r>
            <a:endParaRPr lang="en-US" dirty="0"/>
          </a:p>
          <a:p>
            <a:r>
              <a:rPr lang="lt-LT" dirty="0"/>
              <a:t>Konkretinamas, siaurinamas, supaprastinamas ugdymo turinys, daugiau laiko skiriama praktiniams gebėjimams ugdyti, kartoti.</a:t>
            </a:r>
            <a:endParaRPr lang="en-US" dirty="0"/>
          </a:p>
          <a:p>
            <a:r>
              <a:rPr lang="lt-LT" dirty="0"/>
              <a:t>Prioritetas – praktinis žinių pritaikymas gyvenime.</a:t>
            </a:r>
            <a:endParaRPr lang="en-US" dirty="0"/>
          </a:p>
          <a:p>
            <a:r>
              <a:rPr lang="lt-LT" dirty="0"/>
              <a:t>Programos turinys turi sietis ir derėti su bendru ugdymo klasėje turiniu, kad mokinys galėtų dalyvauti bendroje klasės veikloje.</a:t>
            </a:r>
            <a:endParaRPr lang="en-US" dirty="0"/>
          </a:p>
          <a:p>
            <a:r>
              <a:rPr lang="lt-LT" dirty="0"/>
              <a:t>Teikiama specialiojo pedagogo pagalba.</a:t>
            </a:r>
            <a:endParaRPr lang="en-US" dirty="0"/>
          </a:p>
          <a:p>
            <a:r>
              <a:rPr lang="lt-LT" dirty="0"/>
              <a:t>Mokiniai nelaiko Pagrindinio ugdymo pasiekimų patikrinimo ( PUPP)</a:t>
            </a:r>
            <a:endParaRPr lang="en-US" dirty="0"/>
          </a:p>
          <a:p>
            <a:r>
              <a:rPr lang="lt-LT" dirty="0"/>
              <a:t>Baigę </a:t>
            </a:r>
            <a:r>
              <a:rPr lang="en-US" dirty="0"/>
              <a:t>10 kl. </a:t>
            </a:r>
            <a:r>
              <a:rPr lang="en-US" dirty="0" err="1"/>
              <a:t>gauna</a:t>
            </a:r>
            <a:r>
              <a:rPr lang="en-US" dirty="0"/>
              <a:t> </a:t>
            </a:r>
            <a:r>
              <a:rPr lang="en-US" dirty="0" err="1"/>
              <a:t>mokymosi</a:t>
            </a:r>
            <a:r>
              <a:rPr lang="en-US" dirty="0"/>
              <a:t> </a:t>
            </a:r>
            <a:r>
              <a:rPr lang="en-US" dirty="0" err="1"/>
              <a:t>pasiekimų</a:t>
            </a:r>
            <a:r>
              <a:rPr lang="en-US" dirty="0"/>
              <a:t> pa</a:t>
            </a:r>
            <a:r>
              <a:rPr lang="lt-LT" dirty="0"/>
              <a:t>žymėjimą. </a:t>
            </a:r>
            <a:endParaRPr lang="en-US" dirty="0"/>
          </a:p>
          <a:p>
            <a:r>
              <a:rPr lang="lt-LT" dirty="0"/>
              <a:t>Gali tęsti mokymąsi profesinio rengimo centruose. </a:t>
            </a:r>
            <a:endParaRPr lang="en-US" dirty="0"/>
          </a:p>
          <a:p>
            <a:endParaRPr lang="en-US" dirty="0"/>
          </a:p>
        </p:txBody>
      </p:sp>
    </p:spTree>
    <p:extLst>
      <p:ext uri="{BB962C8B-B14F-4D97-AF65-F5344CB8AC3E}">
        <p14:creationId xmlns:p14="http://schemas.microsoft.com/office/powerpoint/2010/main" val="997770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85800" y="286605"/>
            <a:ext cx="7620000" cy="5582384"/>
          </a:xfrm>
          <a:prstGeom prst="rect">
            <a:avLst/>
          </a:prstGeom>
        </p:spPr>
      </p:pic>
    </p:spTree>
    <p:extLst>
      <p:ext uri="{BB962C8B-B14F-4D97-AF65-F5344CB8AC3E}">
        <p14:creationId xmlns:p14="http://schemas.microsoft.com/office/powerpoint/2010/main" val="957624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https://mppt.lt/paslaugos/informacija-ugdymo-istaigoms/ugdymo-turinio-pritaikymo-rekomendacijos/</a:t>
            </a:r>
          </a:p>
        </p:txBody>
      </p:sp>
    </p:spTree>
    <p:extLst>
      <p:ext uri="{BB962C8B-B14F-4D97-AF65-F5344CB8AC3E}">
        <p14:creationId xmlns:p14="http://schemas.microsoft.com/office/powerpoint/2010/main" val="761032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t>Bendradarbiavimas</a:t>
            </a:r>
            <a:endParaRPr lang="en-US" dirty="0"/>
          </a:p>
        </p:txBody>
      </p:sp>
      <p:sp>
        <p:nvSpPr>
          <p:cNvPr id="3" name="Content Placeholder 2"/>
          <p:cNvSpPr>
            <a:spLocks noGrp="1"/>
          </p:cNvSpPr>
          <p:nvPr>
            <p:ph idx="1"/>
          </p:nvPr>
        </p:nvSpPr>
        <p:spPr/>
        <p:txBody>
          <a:bodyPr/>
          <a:lstStyle/>
          <a:p>
            <a:r>
              <a:rPr lang="lt-LT" dirty="0">
                <a:latin typeface="Times New Roman" panose="02020603050405020304" pitchFamily="18" charset="0"/>
                <a:cs typeface="Times New Roman" panose="02020603050405020304" pitchFamily="18" charset="0"/>
              </a:rPr>
              <a:t>Bendradarbiavimas, paremtas iš anksto sudarytu planu su specifiniu turiniu, kuris patenkina asmenybės augimo poreikius.</a:t>
            </a:r>
          </a:p>
          <a:p>
            <a:r>
              <a:rPr lang="lt-LT"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Oval 3"/>
          <p:cNvSpPr/>
          <p:nvPr/>
        </p:nvSpPr>
        <p:spPr>
          <a:xfrm>
            <a:off x="1295400" y="2971801"/>
            <a:ext cx="2667000" cy="9905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Tėvai</a:t>
            </a:r>
            <a:endParaRPr lang="en-US" dirty="0"/>
          </a:p>
        </p:txBody>
      </p:sp>
      <p:sp>
        <p:nvSpPr>
          <p:cNvPr id="6" name="Oval 5"/>
          <p:cNvSpPr/>
          <p:nvPr/>
        </p:nvSpPr>
        <p:spPr>
          <a:xfrm>
            <a:off x="4450081" y="2971800"/>
            <a:ext cx="2712719" cy="9905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Pedagogai</a:t>
            </a:r>
            <a:endParaRPr lang="en-US" dirty="0"/>
          </a:p>
        </p:txBody>
      </p:sp>
      <p:sp>
        <p:nvSpPr>
          <p:cNvPr id="8" name="Oval 7"/>
          <p:cNvSpPr/>
          <p:nvPr/>
        </p:nvSpPr>
        <p:spPr>
          <a:xfrm>
            <a:off x="3259259" y="3954516"/>
            <a:ext cx="1981200" cy="16340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Vaikas</a:t>
            </a:r>
            <a:endParaRPr lang="en-US" dirty="0"/>
          </a:p>
        </p:txBody>
      </p:sp>
    </p:spTree>
    <p:extLst>
      <p:ext uri="{BB962C8B-B14F-4D97-AF65-F5344CB8AC3E}">
        <p14:creationId xmlns:p14="http://schemas.microsoft.com/office/powerpoint/2010/main" val="420318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t>Šiandien aptarsime:</a:t>
            </a:r>
            <a:endParaRPr lang="en-US" dirty="0"/>
          </a:p>
        </p:txBody>
      </p:sp>
      <p:sp>
        <p:nvSpPr>
          <p:cNvPr id="3" name="Content Placeholder 2"/>
          <p:cNvSpPr>
            <a:spLocks noGrp="1"/>
          </p:cNvSpPr>
          <p:nvPr>
            <p:ph idx="1"/>
          </p:nvPr>
        </p:nvSpPr>
        <p:spPr/>
        <p:txBody>
          <a:bodyPr/>
          <a:lstStyle/>
          <a:p>
            <a:pPr marL="457200" indent="-457200">
              <a:buClrTx/>
              <a:buFont typeface="+mj-lt"/>
              <a:buAutoNum type="arabicPeriod"/>
            </a:pPr>
            <a:r>
              <a:rPr lang="lt-LT" dirty="0"/>
              <a:t>Įtraukusis ugdymas. </a:t>
            </a:r>
            <a:r>
              <a:rPr lang="en-GB" dirty="0" err="1"/>
              <a:t>Speciali</a:t>
            </a:r>
            <a:r>
              <a:rPr lang="lt-LT" dirty="0" err="1"/>
              <a:t>ųjų</a:t>
            </a:r>
            <a:r>
              <a:rPr lang="lt-LT" dirty="0"/>
              <a:t> ugdymosi poreikiai.</a:t>
            </a:r>
            <a:endParaRPr lang="en-GB" dirty="0"/>
          </a:p>
          <a:p>
            <a:pPr marL="457200" indent="-457200">
              <a:buClrTx/>
              <a:buFont typeface="+mj-lt"/>
              <a:buAutoNum type="arabicPeriod"/>
            </a:pPr>
            <a:r>
              <a:rPr lang="en-GB" dirty="0" err="1"/>
              <a:t>Pritaikytos</a:t>
            </a:r>
            <a:r>
              <a:rPr lang="en-GB" dirty="0"/>
              <a:t> </a:t>
            </a:r>
            <a:r>
              <a:rPr lang="en-GB" dirty="0" err="1"/>
              <a:t>ir</a:t>
            </a:r>
            <a:r>
              <a:rPr lang="en-GB" dirty="0"/>
              <a:t> </a:t>
            </a:r>
            <a:r>
              <a:rPr lang="en-GB" dirty="0" err="1"/>
              <a:t>individualizuotos</a:t>
            </a:r>
            <a:r>
              <a:rPr lang="en-GB" dirty="0"/>
              <a:t> </a:t>
            </a:r>
            <a:r>
              <a:rPr lang="en-GB" dirty="0" err="1"/>
              <a:t>programos</a:t>
            </a:r>
            <a:r>
              <a:rPr lang="en-GB" dirty="0"/>
              <a:t>.</a:t>
            </a:r>
          </a:p>
          <a:p>
            <a:pPr marL="457200" indent="-457200">
              <a:buClrTx/>
              <a:buFont typeface="+mj-lt"/>
              <a:buAutoNum type="arabicPeriod"/>
            </a:pPr>
            <a:r>
              <a:rPr lang="en-GB" dirty="0" err="1"/>
              <a:t>Ugdymo</a:t>
            </a:r>
            <a:r>
              <a:rPr lang="en-GB" dirty="0"/>
              <a:t> </a:t>
            </a:r>
            <a:r>
              <a:rPr lang="en-GB" dirty="0" err="1"/>
              <a:t>rekomendacijos</a:t>
            </a:r>
            <a:r>
              <a:rPr lang="en-GB" dirty="0"/>
              <a:t> </a:t>
            </a:r>
            <a:r>
              <a:rPr lang="en-GB" dirty="0" err="1"/>
              <a:t>atsižvelgiant</a:t>
            </a:r>
            <a:r>
              <a:rPr lang="en-GB" dirty="0"/>
              <a:t> į </a:t>
            </a:r>
            <a:r>
              <a:rPr lang="en-GB" dirty="0" err="1"/>
              <a:t>sutrikimus</a:t>
            </a:r>
            <a:r>
              <a:rPr lang="en-GB" dirty="0"/>
              <a:t>.</a:t>
            </a:r>
            <a:endParaRPr lang="lt-LT" dirty="0"/>
          </a:p>
          <a:p>
            <a:pPr marL="457200" indent="-457200">
              <a:buClrTx/>
              <a:buFont typeface="+mj-lt"/>
              <a:buAutoNum type="arabicPeriod"/>
            </a:pPr>
            <a:r>
              <a:rPr lang="en-US" dirty="0" err="1"/>
              <a:t>Bendravimas</a:t>
            </a:r>
            <a:r>
              <a:rPr lang="en-US" dirty="0"/>
              <a:t> </a:t>
            </a:r>
            <a:r>
              <a:rPr lang="en-US" dirty="0" err="1"/>
              <a:t>ir</a:t>
            </a:r>
            <a:r>
              <a:rPr lang="en-US" dirty="0"/>
              <a:t> </a:t>
            </a:r>
            <a:r>
              <a:rPr lang="en-US" dirty="0" err="1"/>
              <a:t>santykio</a:t>
            </a:r>
            <a:r>
              <a:rPr lang="en-US" dirty="0"/>
              <a:t> k</a:t>
            </a:r>
            <a:r>
              <a:rPr lang="lt-LT" dirty="0" err="1"/>
              <a:t>ūrimas</a:t>
            </a:r>
            <a:r>
              <a:rPr lang="lt-LT" dirty="0"/>
              <a:t> su SUP turinčiais vaikais, tėvais.</a:t>
            </a:r>
            <a:endParaRPr lang="en-US" dirty="0"/>
          </a:p>
          <a:p>
            <a:pPr marL="457200" indent="-457200">
              <a:buClrTx/>
              <a:buFont typeface="+mj-lt"/>
              <a:buAutoNum type="arabicPeriod"/>
            </a:pPr>
            <a:r>
              <a:rPr lang="en-US" dirty="0" err="1"/>
              <a:t>Pasir</a:t>
            </a:r>
            <a:r>
              <a:rPr lang="lt-LT" dirty="0" err="1"/>
              <a:t>ūpinimas</a:t>
            </a:r>
            <a:r>
              <a:rPr lang="lt-LT" dirty="0"/>
              <a:t> savimi: jausmų ir minčių valdymas. </a:t>
            </a:r>
            <a:endParaRPr lang="en-US" dirty="0"/>
          </a:p>
          <a:p>
            <a:pPr marL="457200" indent="-457200">
              <a:buFont typeface="+mj-lt"/>
              <a:buAutoNum type="arabicPeriod"/>
            </a:pPr>
            <a:endParaRPr lang="en-US" dirty="0"/>
          </a:p>
        </p:txBody>
      </p:sp>
    </p:spTree>
    <p:extLst>
      <p:ext uri="{BB962C8B-B14F-4D97-AF65-F5344CB8AC3E}">
        <p14:creationId xmlns:p14="http://schemas.microsoft.com/office/powerpoint/2010/main" val="401529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2700" dirty="0">
                <a:latin typeface="Times New Roman" panose="02020603050405020304" pitchFamily="18" charset="0"/>
                <a:cs typeface="Times New Roman" panose="02020603050405020304" pitchFamily="18" charset="0"/>
              </a:rPr>
              <a:t>Šiuolaikinio </a:t>
            </a:r>
            <a:r>
              <a:rPr lang="en-US" sz="2700" dirty="0" err="1">
                <a:latin typeface="Times New Roman" panose="02020603050405020304" pitchFamily="18" charset="0"/>
                <a:cs typeface="Times New Roman" panose="02020603050405020304" pitchFamily="18" charset="0"/>
              </a:rPr>
              <a:t>pedagogo</a:t>
            </a:r>
            <a:r>
              <a:rPr lang="en-US" sz="2700" dirty="0">
                <a:latin typeface="Times New Roman" panose="02020603050405020304" pitchFamily="18" charset="0"/>
                <a:cs typeface="Times New Roman" panose="02020603050405020304" pitchFamily="18" charset="0"/>
              </a:rPr>
              <a:t> </a:t>
            </a:r>
            <a:r>
              <a:rPr lang="lt-LT" sz="2700" dirty="0">
                <a:latin typeface="Times New Roman" panose="02020603050405020304" pitchFamily="18" charset="0"/>
                <a:cs typeface="Times New Roman" panose="02020603050405020304" pitchFamily="18" charset="0"/>
              </a:rPr>
              <a:t>savybės</a:t>
            </a:r>
            <a:endParaRPr lang="en-US" sz="27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8650" y="1897573"/>
            <a:ext cx="7886700" cy="3940445"/>
          </a:xfrm>
        </p:spPr>
        <p:txBody>
          <a:bodyPr>
            <a:normAutofit fontScale="62500" lnSpcReduction="20000"/>
          </a:bodyPr>
          <a:lstStyle/>
          <a:p>
            <a:r>
              <a:rPr lang="lt-LT" sz="2775" dirty="0">
                <a:latin typeface="Times New Roman" panose="02020603050405020304" pitchFamily="18" charset="0"/>
                <a:cs typeface="Times New Roman" panose="02020603050405020304" pitchFamily="18" charset="0"/>
              </a:rPr>
              <a:t>Prieinami. </a:t>
            </a:r>
          </a:p>
          <a:p>
            <a:r>
              <a:rPr lang="lt-LT" sz="2775" dirty="0">
                <a:latin typeface="Times New Roman" panose="02020603050405020304" pitchFamily="18" charset="0"/>
                <a:cs typeface="Times New Roman" panose="02020603050405020304" pitchFamily="18" charset="0"/>
              </a:rPr>
              <a:t>Stebėtojai, klausytojai. Stebėti asmenį, klausyti jo įdėmiai, padėti atrasti ( neskubėti patarti, siūlyti</a:t>
            </a:r>
            <a:r>
              <a:rPr lang="en-US" sz="2775" dirty="0">
                <a:latin typeface="Times New Roman" panose="02020603050405020304" pitchFamily="18" charset="0"/>
                <a:cs typeface="Times New Roman" panose="02020603050405020304" pitchFamily="18" charset="0"/>
              </a:rPr>
              <a:t>). </a:t>
            </a:r>
            <a:endParaRPr lang="lt-LT" sz="2775" dirty="0">
              <a:latin typeface="Times New Roman" panose="02020603050405020304" pitchFamily="18" charset="0"/>
              <a:cs typeface="Times New Roman" panose="02020603050405020304" pitchFamily="18" charset="0"/>
            </a:endParaRPr>
          </a:p>
          <a:p>
            <a:r>
              <a:rPr lang="lt-LT" sz="2775" dirty="0">
                <a:latin typeface="Times New Roman" panose="02020603050405020304" pitchFamily="18" charset="0"/>
                <a:cs typeface="Times New Roman" panose="02020603050405020304" pitchFamily="18" charset="0"/>
              </a:rPr>
              <a:t>Kantrūs. Žmonės mokosi skirtingais tempais, kai kuriems reikia didesnės pagalbos.</a:t>
            </a:r>
          </a:p>
          <a:p>
            <a:r>
              <a:rPr lang="lt-LT" sz="2775" dirty="0">
                <a:latin typeface="Times New Roman" panose="02020603050405020304" pitchFamily="18" charset="0"/>
                <a:cs typeface="Times New Roman" panose="02020603050405020304" pitchFamily="18" charset="0"/>
              </a:rPr>
              <a:t>Jautrūs. Taktiškumas ir diplomatiškumas yra ypatingai svarbūs. Šiuolaikinio mokytojas dalinasi savo žiniomis,</a:t>
            </a:r>
            <a:r>
              <a:rPr lang="en-US" sz="2775" dirty="0">
                <a:latin typeface="Times New Roman" panose="02020603050405020304" pitchFamily="18" charset="0"/>
                <a:cs typeface="Times New Roman" panose="02020603050405020304" pitchFamily="18" charset="0"/>
              </a:rPr>
              <a:t> </a:t>
            </a:r>
            <a:r>
              <a:rPr lang="lt-LT" sz="2775" dirty="0">
                <a:latin typeface="Times New Roman" panose="02020603050405020304" pitchFamily="18" charset="0"/>
                <a:cs typeface="Times New Roman" panose="02020603050405020304" pitchFamily="18" charset="0"/>
              </a:rPr>
              <a:t> motyvuoja, pataria ir drąsina.</a:t>
            </a:r>
          </a:p>
          <a:p>
            <a:r>
              <a:rPr lang="lt-LT" sz="2775" dirty="0">
                <a:latin typeface="Times New Roman" panose="02020603050405020304" pitchFamily="18" charset="0"/>
                <a:cs typeface="Times New Roman" panose="02020603050405020304" pitchFamily="18" charset="0"/>
              </a:rPr>
              <a:t>Pagarbūs. Kiekvienas žmogus yra skirtingas. </a:t>
            </a:r>
            <a:r>
              <a:rPr lang="lt-LT" sz="2775" dirty="0" err="1">
                <a:latin typeface="Times New Roman" panose="02020603050405020304" pitchFamily="18" charset="0"/>
                <a:cs typeface="Times New Roman" panose="02020603050405020304" pitchFamily="18" charset="0"/>
              </a:rPr>
              <a:t>Mentorius</a:t>
            </a:r>
            <a:r>
              <a:rPr lang="lt-LT" sz="2775" dirty="0">
                <a:latin typeface="Times New Roman" panose="02020603050405020304" pitchFamily="18" charset="0"/>
                <a:cs typeface="Times New Roman" panose="02020603050405020304" pitchFamily="18" charset="0"/>
              </a:rPr>
              <a:t> gerbia </a:t>
            </a:r>
            <a:r>
              <a:rPr lang="lt-LT" sz="2775" dirty="0" err="1">
                <a:latin typeface="Times New Roman" panose="02020603050405020304" pitchFamily="18" charset="0"/>
                <a:cs typeface="Times New Roman" panose="02020603050405020304" pitchFamily="18" charset="0"/>
              </a:rPr>
              <a:t>skirtingumus</a:t>
            </a:r>
            <a:r>
              <a:rPr lang="lt-LT" sz="2775" dirty="0">
                <a:latin typeface="Times New Roman" panose="02020603050405020304" pitchFamily="18" charset="0"/>
                <a:cs typeface="Times New Roman" panose="02020603050405020304" pitchFamily="18" charset="0"/>
              </a:rPr>
              <a:t>, esančius tarp jo ir kitų.</a:t>
            </a:r>
          </a:p>
          <a:p>
            <a:r>
              <a:rPr lang="lt-LT" sz="2775" dirty="0">
                <a:latin typeface="Times New Roman" panose="02020603050405020304" pitchFamily="18" charset="0"/>
                <a:cs typeface="Times New Roman" panose="02020603050405020304" pitchFamily="18" charset="0"/>
              </a:rPr>
              <a:t>Lankstūs. Ne visada viskas vyksta pagal planą. Jūs turite prisitaikyti prie įvairių situacijų, ir priimti, jei jūsų „mokinys“ nusprendžia kitaip, nei jūs galvojate.</a:t>
            </a:r>
          </a:p>
          <a:p>
            <a:r>
              <a:rPr lang="lt-LT" sz="2775" dirty="0">
                <a:latin typeface="Times New Roman" panose="02020603050405020304" pitchFamily="18" charset="0"/>
                <a:cs typeface="Times New Roman" panose="02020603050405020304" pitchFamily="18" charset="0"/>
              </a:rPr>
              <a:t>Žingeidus. Turintys žinių. </a:t>
            </a:r>
          </a:p>
          <a:p>
            <a:r>
              <a:rPr lang="lt-LT" sz="2775" dirty="0">
                <a:latin typeface="Times New Roman" panose="02020603050405020304" pitchFamily="18" charset="0"/>
                <a:cs typeface="Times New Roman" panose="02020603050405020304" pitchFamily="18" charset="0"/>
              </a:rPr>
              <a:t>Pasitikintys</a:t>
            </a:r>
            <a:r>
              <a:rPr lang="en-US" sz="2775" dirty="0">
                <a:latin typeface="Times New Roman" panose="02020603050405020304" pitchFamily="18" charset="0"/>
                <a:cs typeface="Times New Roman" panose="02020603050405020304" pitchFamily="18" charset="0"/>
              </a:rPr>
              <a:t> ( </a:t>
            </a:r>
            <a:r>
              <a:rPr lang="lt-LT" sz="2775" dirty="0">
                <a:latin typeface="Times New Roman" panose="02020603050405020304" pitchFamily="18" charset="0"/>
                <a:cs typeface="Times New Roman" panose="02020603050405020304" pitchFamily="18" charset="0"/>
              </a:rPr>
              <a:t>pasikliaujantys savimi ir draugiški</a:t>
            </a:r>
            <a:r>
              <a:rPr lang="en-US" sz="2775" dirty="0">
                <a:latin typeface="Times New Roman" panose="02020603050405020304" pitchFamily="18" charset="0"/>
                <a:cs typeface="Times New Roman" panose="02020603050405020304" pitchFamily="18" charset="0"/>
              </a:rPr>
              <a:t>). </a:t>
            </a:r>
            <a:endParaRPr lang="lt-LT" sz="2775" dirty="0">
              <a:latin typeface="Times New Roman" panose="02020603050405020304" pitchFamily="18" charset="0"/>
              <a:cs typeface="Times New Roman" panose="02020603050405020304" pitchFamily="18" charset="0"/>
            </a:endParaRPr>
          </a:p>
          <a:p>
            <a:r>
              <a:rPr lang="lt-LT" sz="2775" dirty="0">
                <a:latin typeface="Times New Roman" panose="02020603050405020304" pitchFamily="18" charset="0"/>
                <a:cs typeface="Times New Roman" panose="02020603050405020304" pitchFamily="18" charset="0"/>
              </a:rPr>
              <a:t>Besidomintys kitais.  </a:t>
            </a:r>
            <a:r>
              <a:rPr lang="en-US" sz="2775" dirty="0">
                <a:latin typeface="Times New Roman" panose="02020603050405020304" pitchFamily="18" charset="0"/>
                <a:cs typeface="Times New Roman" panose="02020603050405020304" pitchFamily="18" charset="0"/>
              </a:rPr>
              <a:t>R</a:t>
            </a:r>
            <a:r>
              <a:rPr lang="lt-LT" sz="2775" dirty="0" err="1">
                <a:latin typeface="Times New Roman" panose="02020603050405020304" pitchFamily="18" charset="0"/>
                <a:cs typeface="Times New Roman" panose="02020603050405020304" pitchFamily="18" charset="0"/>
              </a:rPr>
              <a:t>ūpi</a:t>
            </a:r>
            <a:r>
              <a:rPr lang="lt-LT" sz="2775" dirty="0">
                <a:latin typeface="Times New Roman" panose="02020603050405020304" pitchFamily="18" charset="0"/>
                <a:cs typeface="Times New Roman" panose="02020603050405020304" pitchFamily="18" charset="0"/>
              </a:rPr>
              <a:t> </a:t>
            </a:r>
            <a:r>
              <a:rPr lang="en-US" sz="2775" dirty="0" err="1">
                <a:latin typeface="Times New Roman" panose="02020603050405020304" pitchFamily="18" charset="0"/>
                <a:cs typeface="Times New Roman" panose="02020603050405020304" pitchFamily="18" charset="0"/>
              </a:rPr>
              <a:t>vaikai</a:t>
            </a:r>
            <a:r>
              <a:rPr lang="en-US" sz="2775" dirty="0">
                <a:latin typeface="Times New Roman" panose="02020603050405020304" pitchFamily="18" charset="0"/>
                <a:cs typeface="Times New Roman" panose="02020603050405020304" pitchFamily="18" charset="0"/>
              </a:rPr>
              <a:t> </a:t>
            </a:r>
            <a:r>
              <a:rPr lang="lt-LT" sz="2775" dirty="0">
                <a:latin typeface="Times New Roman" panose="02020603050405020304" pitchFamily="18" charset="0"/>
                <a:cs typeface="Times New Roman" panose="02020603050405020304" pitchFamily="18" charset="0"/>
              </a:rPr>
              <a:t>ir turite tikrai </a:t>
            </a:r>
            <a:r>
              <a:rPr lang="lt-LT" sz="2775" dirty="0" err="1">
                <a:latin typeface="Times New Roman" panose="02020603050405020304" pitchFamily="18" charset="0"/>
                <a:cs typeface="Times New Roman" panose="02020603050405020304" pitchFamily="18" charset="0"/>
              </a:rPr>
              <a:t>nor</a:t>
            </a:r>
            <a:r>
              <a:rPr lang="en-US" sz="2775" dirty="0">
                <a:latin typeface="Times New Roman" panose="02020603050405020304" pitchFamily="18" charset="0"/>
                <a:cs typeface="Times New Roman" panose="02020603050405020304" pitchFamily="18" charset="0"/>
              </a:rPr>
              <a:t>o</a:t>
            </a:r>
            <a:r>
              <a:rPr lang="lt-LT" sz="2775" dirty="0">
                <a:latin typeface="Times New Roman" panose="02020603050405020304" pitchFamily="18" charset="0"/>
                <a:cs typeface="Times New Roman" panose="02020603050405020304" pitchFamily="18" charset="0"/>
              </a:rPr>
              <a:t> padėti jiems</a:t>
            </a:r>
            <a:r>
              <a:rPr lang="en-US" sz="2775" dirty="0">
                <a:latin typeface="Times New Roman" panose="02020603050405020304" pitchFamily="18" charset="0"/>
                <a:cs typeface="Times New Roman" panose="02020603050405020304" pitchFamily="18" charset="0"/>
              </a:rPr>
              <a:t> !</a:t>
            </a:r>
            <a:endParaRPr lang="lt-LT" sz="2775" dirty="0">
              <a:latin typeface="Times New Roman" panose="02020603050405020304" pitchFamily="18" charset="0"/>
              <a:cs typeface="Times New Roman" panose="02020603050405020304" pitchFamily="18" charset="0"/>
            </a:endParaRPr>
          </a:p>
          <a:p>
            <a:endParaRPr lang="en-US" sz="2325"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494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A79F1-7AF1-4426-A575-1B5DAFAB2251}"/>
              </a:ext>
            </a:extLst>
          </p:cNvPr>
          <p:cNvSpPr>
            <a:spLocks noGrp="1"/>
          </p:cNvSpPr>
          <p:nvPr>
            <p:ph type="title"/>
          </p:nvPr>
        </p:nvSpPr>
        <p:spPr/>
        <p:txBody>
          <a:bodyPr/>
          <a:lstStyle/>
          <a:p>
            <a:r>
              <a:rPr lang="en-US" err="1"/>
              <a:t>Santykis</a:t>
            </a:r>
            <a:r>
              <a:rPr lang="en-US"/>
              <a:t> </a:t>
            </a:r>
            <a:r>
              <a:rPr lang="en-US" err="1"/>
              <a:t>su</a:t>
            </a:r>
            <a:r>
              <a:rPr lang="en-US"/>
              <a:t> </a:t>
            </a:r>
            <a:r>
              <a:rPr lang="en-US" err="1"/>
              <a:t>suaugusiu</a:t>
            </a:r>
            <a:r>
              <a:rPr lang="en-US"/>
              <a:t> </a:t>
            </a:r>
            <a:r>
              <a:rPr lang="lt-LT"/>
              <a:t>žmogumi</a:t>
            </a:r>
          </a:p>
        </p:txBody>
      </p:sp>
      <p:sp>
        <p:nvSpPr>
          <p:cNvPr id="3" name="Content Placeholder 2">
            <a:extLst>
              <a:ext uri="{FF2B5EF4-FFF2-40B4-BE49-F238E27FC236}">
                <a16:creationId xmlns:a16="http://schemas.microsoft.com/office/drawing/2014/main" id="{BB002A06-E910-4840-8DF9-6DA8230421CA}"/>
              </a:ext>
            </a:extLst>
          </p:cNvPr>
          <p:cNvSpPr>
            <a:spLocks noGrp="1"/>
          </p:cNvSpPr>
          <p:nvPr>
            <p:ph idx="1"/>
          </p:nvPr>
        </p:nvSpPr>
        <p:spPr/>
        <p:txBody>
          <a:bodyPr>
            <a:normAutofit/>
          </a:bodyPr>
          <a:lstStyle/>
          <a:p>
            <a:pPr marL="0" indent="0">
              <a:buNone/>
            </a:pPr>
            <a:r>
              <a:rPr lang="lt-LT" b="1" dirty="0"/>
              <a:t>  </a:t>
            </a:r>
            <a:r>
              <a:rPr lang="lt-LT" dirty="0"/>
              <a:t>Žmogus, kuris geba suprasti ir atjausti.</a:t>
            </a:r>
          </a:p>
          <a:p>
            <a:r>
              <a:rPr lang="lt-LT" dirty="0"/>
              <a:t>Reikia pastovumo, pasikartojimo, nuspėjamumo.</a:t>
            </a:r>
          </a:p>
          <a:p>
            <a:r>
              <a:rPr lang="lt-LT" dirty="0"/>
              <a:t>Dirbant su  vaikais reikia laiko, kol jie pradeda mokytoju pasitikėti ir jį vertinti.</a:t>
            </a:r>
          </a:p>
          <a:p>
            <a:r>
              <a:rPr lang="lt-LT" dirty="0"/>
              <a:t>Atrasti vaiko stipriąsias puses. Po pamokos ( užsiėmimo) aptarti, kas vaikui pasisekė, pavyko. </a:t>
            </a:r>
          </a:p>
          <a:p>
            <a:r>
              <a:rPr lang="lt-LT" dirty="0"/>
              <a:t>Labai svarbus tonas ( ramus).</a:t>
            </a:r>
          </a:p>
          <a:p>
            <a:r>
              <a:rPr lang="lt-LT" dirty="0"/>
              <a:t>Ieškoma bendrumo – bendrų interesų, tikslų, bendraujama ne tik dėl dalyko žinių.</a:t>
            </a:r>
            <a:br>
              <a:rPr lang="lt-LT" sz="1800" dirty="0"/>
            </a:br>
            <a:endParaRPr lang="lt-LT" sz="1800" dirty="0"/>
          </a:p>
        </p:txBody>
      </p:sp>
    </p:spTree>
    <p:extLst>
      <p:ext uri="{BB962C8B-B14F-4D97-AF65-F5344CB8AC3E}">
        <p14:creationId xmlns:p14="http://schemas.microsoft.com/office/powerpoint/2010/main" val="47620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2800" dirty="0">
                <a:latin typeface="Times New Roman" panose="02020603050405020304" pitchFamily="18" charset="0"/>
                <a:cs typeface="Times New Roman" panose="02020603050405020304" pitchFamily="18" charset="0"/>
              </a:rPr>
              <a:t>Susitikimas su vaiko tėvais</a:t>
            </a: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lt-LT" dirty="0"/>
              <a:t>Pirmo susitikimo metu išsiaiškinti kaip vaikas  komunikuoja, reaguoja į pastabas, kokie jo pomėgiai, stipriosios pusės, kas padeda nusiraminti, koks dienos rėžimas, kiti svarbūs ypatumai.  </a:t>
            </a:r>
          </a:p>
          <a:p>
            <a:r>
              <a:rPr lang="lt-LT" dirty="0"/>
              <a:t>Tėvų lūkesčiai – kiek jie orientuoti į ugdymosi rezultatus, kokios pagalbos ir pritaikymų tikisi. </a:t>
            </a:r>
          </a:p>
          <a:p>
            <a:r>
              <a:rPr lang="lt-LT" dirty="0"/>
              <a:t>Išstudijuoti tėvų pateiktas pažymas su specialistų rekomendacijomis, apsvarstykite su vaiko gerovės komisija, kokių pagalbos priemonių galite imtis. </a:t>
            </a:r>
          </a:p>
          <a:p>
            <a:r>
              <a:rPr lang="lt-LT" dirty="0"/>
              <a:t>Sudarykite individualų pagalbos vaikui teikimo planą ir suderinkite jį su vaiko tėvais.</a:t>
            </a:r>
          </a:p>
          <a:p>
            <a:r>
              <a:rPr lang="lt-LT" dirty="0"/>
              <a:t>Sutarkite kito susitikimo datą, kada bus aptarta vaiko adaptacija ir planuojamos tolesnės pagalbos priemonės.</a:t>
            </a:r>
          </a:p>
          <a:p>
            <a:endParaRPr lang="en-US" dirty="0"/>
          </a:p>
        </p:txBody>
      </p:sp>
    </p:spTree>
    <p:extLst>
      <p:ext uri="{BB962C8B-B14F-4D97-AF65-F5344CB8AC3E}">
        <p14:creationId xmlns:p14="http://schemas.microsoft.com/office/powerpoint/2010/main" val="1588162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t>Pokalbis su tėvais</a:t>
            </a:r>
            <a:endParaRPr lang="en-US" dirty="0"/>
          </a:p>
        </p:txBody>
      </p:sp>
      <p:sp>
        <p:nvSpPr>
          <p:cNvPr id="3" name="Content Placeholder 2"/>
          <p:cNvSpPr>
            <a:spLocks noGrp="1"/>
          </p:cNvSpPr>
          <p:nvPr>
            <p:ph idx="1"/>
          </p:nvPr>
        </p:nvSpPr>
        <p:spPr>
          <a:xfrm>
            <a:off x="822959" y="1845734"/>
            <a:ext cx="7543801" cy="4783666"/>
          </a:xfrm>
        </p:spPr>
        <p:txBody>
          <a:bodyPr>
            <a:normAutofit fontScale="70000" lnSpcReduction="20000"/>
          </a:bodyPr>
          <a:lstStyle/>
          <a:p>
            <a:r>
              <a:rPr lang="lt-LT" dirty="0"/>
              <a:t>a. </a:t>
            </a:r>
            <a:r>
              <a:rPr lang="lt-LT" sz="2300" b="1" dirty="0"/>
              <a:t>Pradėkite pokalbį nuo paprastų dalykų</a:t>
            </a:r>
            <a:r>
              <a:rPr lang="lt-LT" sz="2300" dirty="0"/>
              <a:t>, kad tėvams būtų lengviau. Juos dažniausiai baugina pati mintis, kad reikės dalintis savo sunkumais. Paprastas pokalbis padeda atsipalaiduoti,  pedagogą priimti kaip asmenybę. Yra tam tikra grupė tėvų, kurie dažnai nepasitiki sistema. Tai socialinė atsakomybė yra pašalinti šį barjerą. Tėvus reikia </a:t>
            </a:r>
            <a:r>
              <a:rPr lang="lt-LT" sz="2300" dirty="0" err="1"/>
              <a:t>užtiktinti</a:t>
            </a:r>
            <a:r>
              <a:rPr lang="lt-LT" sz="2300" dirty="0"/>
              <a:t>, kad siekiama paremti vaiką, kad mokykla galės vaikui padėti.</a:t>
            </a:r>
            <a:br>
              <a:rPr lang="lt-LT" sz="2300" dirty="0"/>
            </a:br>
            <a:r>
              <a:rPr lang="lt-LT" sz="2300" dirty="0"/>
              <a:t>b. </a:t>
            </a:r>
            <a:r>
              <a:rPr lang="lt-LT" sz="2300" b="1" dirty="0"/>
              <a:t>Pasitikite tėvus patogioje ir negąsdinančioje erdvėje</a:t>
            </a:r>
            <a:r>
              <a:rPr lang="lt-LT" sz="2300" dirty="0"/>
              <a:t>. Nors ugdymo įstaigoje sunku rasti</a:t>
            </a:r>
            <a:br>
              <a:rPr lang="lt-LT" sz="2300" dirty="0"/>
            </a:br>
            <a:r>
              <a:rPr lang="lt-LT" sz="2300" dirty="0"/>
              <a:t>privačią erdvę, labai svarbu pasirūpinti saugios aplinkos sukūrimu.</a:t>
            </a:r>
            <a:br>
              <a:rPr lang="lt-LT" sz="2300" dirty="0"/>
            </a:br>
            <a:r>
              <a:rPr lang="lt-LT" sz="2300" dirty="0"/>
              <a:t>Pasistenkite numatyti, </a:t>
            </a:r>
            <a:r>
              <a:rPr lang="lt-LT" sz="2300" b="1" dirty="0"/>
              <a:t>kaip jaučiasi tėvai, </a:t>
            </a:r>
            <a:r>
              <a:rPr lang="lt-LT" sz="2300" dirty="0"/>
              <a:t>ką jie gali galvoti ir būkite pasirengę tinkamai reaguoti. Reaguokite į galimą jų išankstinį nusistatymą ir aptarkite jų baimes. Jei tėvai ateina į susitikimą prieš jų valią, aptarkite jų jausmus (pyktis,</a:t>
            </a:r>
            <a:br>
              <a:rPr lang="lt-LT" sz="2300" dirty="0"/>
            </a:br>
            <a:r>
              <a:rPr lang="lt-LT" sz="2300" dirty="0"/>
              <a:t>abejonės, negatyvizmas). Svarbu į tai reaguoti, aptarti dar iki prasidedant dalykiniam</a:t>
            </a:r>
            <a:br>
              <a:rPr lang="lt-LT" sz="2300" dirty="0"/>
            </a:br>
            <a:r>
              <a:rPr lang="lt-LT" sz="2300" dirty="0"/>
              <a:t>darbui.</a:t>
            </a:r>
            <a:br>
              <a:rPr lang="lt-LT" sz="2300" dirty="0"/>
            </a:br>
            <a:r>
              <a:rPr lang="lt-LT" sz="2300" dirty="0"/>
              <a:t>d. Suteikite galimybę abejoti, </a:t>
            </a:r>
            <a:r>
              <a:rPr lang="lt-LT" sz="2300" b="1" dirty="0"/>
              <a:t>klausykite tėvų </a:t>
            </a:r>
            <a:r>
              <a:rPr lang="lt-LT" sz="2300" dirty="0"/>
              <a:t>nerodydami skepticizmo ar priešpriešos.</a:t>
            </a:r>
            <a:br>
              <a:rPr lang="lt-LT" sz="2300" dirty="0"/>
            </a:br>
            <a:r>
              <a:rPr lang="lt-LT" sz="2300" dirty="0"/>
              <a:t>Svarbu suprasti, koks yra tėvų požiūris į situaciją, dėl kurios jiems reikėjo ateiti. Net jei sunku klausytis, nedemonstruokite savo abejonių.</a:t>
            </a:r>
            <a:br>
              <a:rPr lang="lt-LT" sz="2300" dirty="0"/>
            </a:br>
            <a:r>
              <a:rPr lang="lt-LT" sz="2300" dirty="0"/>
              <a:t>e. </a:t>
            </a:r>
            <a:r>
              <a:rPr lang="lt-LT" sz="2300" b="1" dirty="0"/>
              <a:t>Aptarkite svarbiausius pagalbos vaikui tikslus ir uždavinius</a:t>
            </a:r>
            <a:r>
              <a:rPr lang="lt-LT" sz="2300" dirty="0"/>
              <a:t>. Padėkite tėvams išskirti tikslų prioritetus, aptarkite laiko ribas, kurių reikės tiems tikslams pasiekti.</a:t>
            </a:r>
            <a:br>
              <a:rPr lang="lt-LT" sz="2300" dirty="0"/>
            </a:br>
            <a:r>
              <a:rPr lang="lt-LT" sz="2300" dirty="0"/>
              <a:t> </a:t>
            </a:r>
            <a:r>
              <a:rPr lang="lt-LT" sz="2300" b="1" dirty="0"/>
              <a:t>Aptarkite ir suderinkite reguliarių tolesnių susitikimų laiką. </a:t>
            </a:r>
            <a:r>
              <a:rPr lang="lt-LT" sz="2300" dirty="0"/>
              <a:t>Jei galite, informuokite tėvus, koks bus jūsų tikslas su jais susitikti kitą kartą. Pavyzdžiui, gauti daugiau informacijos apie vaiką, šeimą ir pan.</a:t>
            </a:r>
            <a:br>
              <a:rPr lang="lt-LT" sz="2300" dirty="0"/>
            </a:br>
            <a:r>
              <a:rPr lang="lt-LT" sz="2300" dirty="0"/>
              <a:t>g. </a:t>
            </a:r>
            <a:r>
              <a:rPr lang="lt-LT" sz="2300" b="1" dirty="0"/>
              <a:t>Laikykitės numatyto susitikimų grafiko</a:t>
            </a:r>
            <a:r>
              <a:rPr lang="lt-LT" sz="2300" dirty="0"/>
              <a:t>. Jei reikia pakeisti laiką, iš anksto įspėkite. Kaip ir vaikai, taip ir tėvai gali sutrikti dėl rutinos ir dienotvarkių pasikeitimo, jie gali pasijusti atstumti, nereikšmingi, supykti. </a:t>
            </a:r>
            <a:br>
              <a:rPr lang="lt-LT" sz="2300" dirty="0"/>
            </a:br>
            <a:endParaRPr lang="en-US" sz="2300" dirty="0"/>
          </a:p>
        </p:txBody>
      </p:sp>
    </p:spTree>
    <p:extLst>
      <p:ext uri="{BB962C8B-B14F-4D97-AF65-F5344CB8AC3E}">
        <p14:creationId xmlns:p14="http://schemas.microsoft.com/office/powerpoint/2010/main" val="2158022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t-LT" sz="3200" dirty="0"/>
              <a:t>Individualūs pokalbiai</a:t>
            </a:r>
            <a:endParaRPr lang="en-US" sz="3200" dirty="0"/>
          </a:p>
        </p:txBody>
      </p:sp>
      <p:sp>
        <p:nvSpPr>
          <p:cNvPr id="5" name="Content Placeholder 4"/>
          <p:cNvSpPr>
            <a:spLocks noGrp="1"/>
          </p:cNvSpPr>
          <p:nvPr>
            <p:ph idx="1"/>
          </p:nvPr>
        </p:nvSpPr>
        <p:spPr/>
        <p:txBody>
          <a:bodyPr>
            <a:normAutofit/>
          </a:bodyPr>
          <a:lstStyle/>
          <a:p>
            <a:pPr>
              <a:lnSpc>
                <a:spcPct val="100000"/>
              </a:lnSpc>
              <a:spcBef>
                <a:spcPts val="0"/>
              </a:spcBef>
            </a:pPr>
            <a:r>
              <a:rPr lang="lt-LT" dirty="0">
                <a:latin typeface="Times New Roman" panose="02020603050405020304" pitchFamily="18" charset="0"/>
                <a:cs typeface="Times New Roman" panose="02020603050405020304" pitchFamily="18" charset="0"/>
              </a:rPr>
              <a:t>Pirmiausia atraskite, už ką galite vaiką </a:t>
            </a:r>
            <a:r>
              <a:rPr lang="lt-LT" b="1" dirty="0">
                <a:latin typeface="Times New Roman" panose="02020603050405020304" pitchFamily="18" charset="0"/>
                <a:cs typeface="Times New Roman" panose="02020603050405020304" pitchFamily="18" charset="0"/>
              </a:rPr>
              <a:t>pagirti</a:t>
            </a:r>
            <a:r>
              <a:rPr lang="lt-LT" dirty="0">
                <a:latin typeface="Times New Roman" panose="02020603050405020304" pitchFamily="18" charset="0"/>
                <a:cs typeface="Times New Roman" panose="02020603050405020304" pitchFamily="18" charset="0"/>
              </a:rPr>
              <a:t>, pasidžiaugti, tik po to kalbėkite apie sunkumus ir pagalbos teikimą</a:t>
            </a:r>
            <a:r>
              <a:rPr lang="en-US" dirty="0">
                <a:latin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pPr>
              <a:lnSpc>
                <a:spcPct val="100000"/>
              </a:lnSpc>
              <a:spcBef>
                <a:spcPts val="0"/>
              </a:spcBef>
            </a:pPr>
            <a:r>
              <a:rPr lang="en-US" dirty="0">
                <a:latin typeface="Times New Roman" panose="02020603050405020304" pitchFamily="18" charset="0"/>
                <a:cs typeface="Times New Roman" panose="02020603050405020304" pitchFamily="18" charset="0"/>
              </a:rPr>
              <a:t>A</a:t>
            </a:r>
            <a:r>
              <a:rPr lang="lt-LT" dirty="0">
                <a:latin typeface="Times New Roman" panose="02020603050405020304" pitchFamily="18" charset="0"/>
                <a:cs typeface="Times New Roman" panose="02020603050405020304" pitchFamily="18" charset="0"/>
              </a:rPr>
              <a:t>ptarkite </a:t>
            </a:r>
            <a:r>
              <a:rPr lang="en-US" dirty="0" err="1">
                <a:latin typeface="Times New Roman" panose="02020603050405020304" pitchFamily="18" charset="0"/>
                <a:cs typeface="Times New Roman" panose="02020603050405020304" pitchFamily="18" charset="0"/>
              </a:rPr>
              <a:t>vaik</a:t>
            </a:r>
            <a:r>
              <a:rPr lang="lt-LT" dirty="0">
                <a:latin typeface="Times New Roman" panose="02020603050405020304" pitchFamily="18" charset="0"/>
                <a:cs typeface="Times New Roman" panose="02020603050405020304" pitchFamily="18" charset="0"/>
              </a:rPr>
              <a:t>ų individualią pažangą (parodykite darbelius, piešinius ir pan.)</a:t>
            </a:r>
            <a:r>
              <a:rPr lang="en-US" dirty="0">
                <a:latin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pPr>
              <a:lnSpc>
                <a:spcPct val="100000"/>
              </a:lnSpc>
              <a:spcBef>
                <a:spcPts val="0"/>
              </a:spcBef>
            </a:pPr>
            <a:r>
              <a:rPr lang="en-US" dirty="0">
                <a:latin typeface="Times New Roman" panose="02020603050405020304" pitchFamily="18" charset="0"/>
                <a:cs typeface="Times New Roman" panose="02020603050405020304" pitchFamily="18" charset="0"/>
              </a:rPr>
              <a:t>A</a:t>
            </a:r>
            <a:r>
              <a:rPr lang="lt-LT" dirty="0">
                <a:latin typeface="Times New Roman" panose="02020603050405020304" pitchFamily="18" charset="0"/>
                <a:cs typeface="Times New Roman" panose="02020603050405020304" pitchFamily="18" charset="0"/>
              </a:rPr>
              <a:t>ptarkite  susitarimus ir taisykles su vaikais</a:t>
            </a:r>
            <a:r>
              <a:rPr lang="en-US" dirty="0">
                <a:latin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pPr>
              <a:lnSpc>
                <a:spcPct val="100000"/>
              </a:lnSpc>
              <a:spcBef>
                <a:spcPts val="0"/>
              </a:spcBef>
            </a:pPr>
            <a:r>
              <a:rPr lang="en-US" b="1" dirty="0">
                <a:latin typeface="Times New Roman" panose="02020603050405020304" pitchFamily="18" charset="0"/>
                <a:cs typeface="Times New Roman" panose="02020603050405020304" pitchFamily="18" charset="0"/>
              </a:rPr>
              <a:t>N</a:t>
            </a:r>
            <a:r>
              <a:rPr lang="lt-LT" b="1" dirty="0" err="1">
                <a:latin typeface="Times New Roman" panose="02020603050405020304" pitchFamily="18" charset="0"/>
                <a:cs typeface="Times New Roman" panose="02020603050405020304" pitchFamily="18" charset="0"/>
              </a:rPr>
              <a:t>eaptarinėkite</a:t>
            </a:r>
            <a:r>
              <a:rPr lang="lt-LT" b="1" dirty="0">
                <a:latin typeface="Times New Roman" panose="02020603050405020304" pitchFamily="18" charset="0"/>
                <a:cs typeface="Times New Roman" panose="02020603050405020304" pitchFamily="18" charset="0"/>
              </a:rPr>
              <a:t> kitų </a:t>
            </a:r>
            <a:r>
              <a:rPr lang="en-US" b="1" dirty="0" err="1">
                <a:latin typeface="Times New Roman" panose="02020603050405020304" pitchFamily="18" charset="0"/>
                <a:cs typeface="Times New Roman" panose="02020603050405020304" pitchFamily="18" charset="0"/>
              </a:rPr>
              <a:t>vaik</a:t>
            </a:r>
            <a:r>
              <a:rPr lang="lt-LT" b="1" dirty="0">
                <a:latin typeface="Times New Roman" panose="02020603050405020304" pitchFamily="18" charset="0"/>
                <a:cs typeface="Times New Roman" panose="02020603050405020304" pitchFamily="18" charset="0"/>
              </a:rPr>
              <a:t>ų elgesio , kitų  kolegų darbo,  nelyginkite vaikų</a:t>
            </a:r>
            <a:r>
              <a:rPr lang="en-US" b="1" dirty="0">
                <a:latin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pPr>
              <a:lnSpc>
                <a:spcPct val="100000"/>
              </a:lnSpc>
              <a:spcBef>
                <a:spcPts val="0"/>
              </a:spcBef>
            </a:pPr>
            <a:r>
              <a:rPr lang="en-US" dirty="0">
                <a:latin typeface="Times New Roman" panose="02020603050405020304" pitchFamily="18" charset="0"/>
                <a:cs typeface="Times New Roman" panose="02020603050405020304" pitchFamily="18" charset="0"/>
              </a:rPr>
              <a:t>B</a:t>
            </a:r>
            <a:r>
              <a:rPr lang="lt-LT" dirty="0">
                <a:latin typeface="Times New Roman" panose="02020603050405020304" pitchFamily="18" charset="0"/>
                <a:cs typeface="Times New Roman" panose="02020603050405020304" pitchFamily="18" charset="0"/>
              </a:rPr>
              <a:t>endraukite dalykiškai, aiškiai, konkrečiai - venkite </a:t>
            </a:r>
            <a:r>
              <a:rPr lang="lt-LT" dirty="0" err="1">
                <a:latin typeface="Times New Roman" panose="02020603050405020304" pitchFamily="18" charset="0"/>
                <a:cs typeface="Times New Roman" panose="02020603050405020304" pitchFamily="18" charset="0"/>
              </a:rPr>
              <a:t>asmeniškumų</a:t>
            </a:r>
            <a:r>
              <a:rPr lang="lt-LT" dirty="0">
                <a:latin typeface="Times New Roman" panose="02020603050405020304" pitchFamily="18" charset="0"/>
                <a:cs typeface="Times New Roman" panose="02020603050405020304" pitchFamily="18" charset="0"/>
              </a:rPr>
              <a:t>.</a:t>
            </a:r>
          </a:p>
          <a:p>
            <a:pPr>
              <a:lnSpc>
                <a:spcPct val="100000"/>
              </a:lnSpc>
              <a:spcBef>
                <a:spcPts val="0"/>
              </a:spcBef>
            </a:pPr>
            <a:r>
              <a:rPr lang="en-US" dirty="0">
                <a:latin typeface="Times New Roman" panose="02020603050405020304" pitchFamily="18" charset="0"/>
                <a:cs typeface="Times New Roman" panose="02020603050405020304" pitchFamily="18" charset="0"/>
              </a:rPr>
              <a:t>N</a:t>
            </a:r>
            <a:r>
              <a:rPr lang="lt-LT" dirty="0">
                <a:latin typeface="Times New Roman" panose="02020603050405020304" pitchFamily="18" charset="0"/>
                <a:cs typeface="Times New Roman" panose="02020603050405020304" pitchFamily="18" charset="0"/>
              </a:rPr>
              <a:t>eatsakinėkite į klausimus, nesusijusius su jūsų dalyku arba jei nežinote atsakymo. Nukreipkite į </a:t>
            </a:r>
            <a:r>
              <a:rPr lang="en-US" dirty="0" err="1">
                <a:latin typeface="Times New Roman" panose="02020603050405020304" pitchFamily="18" charset="0"/>
                <a:cs typeface="Times New Roman" panose="02020603050405020304" pitchFamily="18" charset="0"/>
              </a:rPr>
              <a:t>atsakingus</a:t>
            </a:r>
            <a:r>
              <a:rPr lang="en-US" dirty="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žmones.</a:t>
            </a:r>
          </a:p>
          <a:p>
            <a:pPr>
              <a:lnSpc>
                <a:spcPct val="100000"/>
              </a:lnSpc>
              <a:spcBef>
                <a:spcPts val="0"/>
              </a:spcBef>
            </a:pPr>
            <a:r>
              <a:rPr lang="lt-LT" dirty="0">
                <a:latin typeface="Times New Roman" panose="02020603050405020304" pitchFamily="18" charset="0"/>
                <a:cs typeface="Times New Roman" panose="02020603050405020304" pitchFamily="18" charset="0"/>
              </a:rPr>
              <a:t>Laikykitės grafike nurodyto laiko ir eiliškumo. </a:t>
            </a:r>
          </a:p>
          <a:p>
            <a:endParaRPr lang="en-US"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a:t>ADD A FOOTER</a:t>
            </a:r>
            <a:endParaRPr lang="ru-RU" dirty="0"/>
          </a:p>
        </p:txBody>
      </p:sp>
      <p:sp>
        <p:nvSpPr>
          <p:cNvPr id="3" name="Slide Number Placeholder 2"/>
          <p:cNvSpPr>
            <a:spLocks noGrp="1"/>
          </p:cNvSpPr>
          <p:nvPr>
            <p:ph type="sldNum" sz="quarter" idx="12"/>
          </p:nvPr>
        </p:nvSpPr>
        <p:spPr/>
        <p:txBody>
          <a:bodyPr/>
          <a:lstStyle/>
          <a:p>
            <a:fld id="{98C0CDE5-970C-4CC4-BF43-0DA127E73E82}" type="slidenum">
              <a:rPr lang="ru-RU" smtClean="0"/>
              <a:t>24</a:t>
            </a:fld>
            <a:endParaRPr lang="ru-RU" dirty="0"/>
          </a:p>
        </p:txBody>
      </p:sp>
    </p:spTree>
    <p:extLst>
      <p:ext uri="{BB962C8B-B14F-4D97-AF65-F5344CB8AC3E}">
        <p14:creationId xmlns:p14="http://schemas.microsoft.com/office/powerpoint/2010/main" val="94893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b="1" dirty="0"/>
              <a:t>Darbas su tėvais</a:t>
            </a:r>
            <a:r>
              <a:rPr lang="lt-LT" dirty="0"/>
              <a:t> </a:t>
            </a:r>
            <a:br>
              <a:rPr lang="lt-LT" dirty="0"/>
            </a:br>
            <a:endParaRPr lang="en-US" dirty="0"/>
          </a:p>
        </p:txBody>
      </p:sp>
      <p:sp>
        <p:nvSpPr>
          <p:cNvPr id="3" name="Content Placeholder 2"/>
          <p:cNvSpPr>
            <a:spLocks noGrp="1"/>
          </p:cNvSpPr>
          <p:nvPr>
            <p:ph idx="1"/>
          </p:nvPr>
        </p:nvSpPr>
        <p:spPr/>
        <p:txBody>
          <a:bodyPr>
            <a:normAutofit fontScale="85000" lnSpcReduction="20000"/>
          </a:bodyPr>
          <a:lstStyle/>
          <a:p>
            <a:r>
              <a:rPr lang="lt-LT" b="1" dirty="0"/>
              <a:t>Socialinis pedagogas yra tas specialistas, kuris turi užtikrinti nuolatinio ryšio tarp šeimos ir</a:t>
            </a:r>
            <a:r>
              <a:rPr lang="en-US" b="1" dirty="0"/>
              <a:t> </a:t>
            </a:r>
            <a:r>
              <a:rPr lang="lt-LT" b="1" dirty="0"/>
              <a:t>ugdymo įstaigos palaikymą, tėvų įtraukimą į sprendimų dėl vaiko ugdymo įstaigoje priėmimą.</a:t>
            </a:r>
            <a:br>
              <a:rPr lang="lt-LT" b="1" dirty="0"/>
            </a:br>
            <a:r>
              <a:rPr lang="lt-LT" dirty="0"/>
              <a:t>Pagrindinės socialinio pedagogo darbo su tėvais kryptys yra šios:</a:t>
            </a:r>
            <a:br>
              <a:rPr lang="lt-LT" dirty="0"/>
            </a:br>
            <a:r>
              <a:rPr lang="lt-LT" dirty="0"/>
              <a:t>1. Reikiamos informacijos apie šeimą ir vaiko socialinę raidą kaupimas.</a:t>
            </a:r>
            <a:br>
              <a:rPr lang="lt-LT" dirty="0"/>
            </a:br>
            <a:r>
              <a:rPr lang="lt-LT" dirty="0"/>
              <a:t>2. Pagalba vaiko tėvams suvokti vaiko ugdymosi poreikius.</a:t>
            </a:r>
            <a:br>
              <a:rPr lang="lt-LT" dirty="0"/>
            </a:br>
            <a:r>
              <a:rPr lang="lt-LT" dirty="0"/>
              <a:t>3. Pagalba tėvams, ieškant vaiko stipriųjų pusių.</a:t>
            </a:r>
            <a:br>
              <a:rPr lang="lt-LT" dirty="0"/>
            </a:br>
            <a:r>
              <a:rPr lang="lt-LT" dirty="0"/>
              <a:t>4. Parama šeimai stresinių situacijų metu (informavimas, aiškumo įnešimas, nuraminimas).</a:t>
            </a:r>
            <a:br>
              <a:rPr lang="lt-LT" dirty="0"/>
            </a:br>
            <a:r>
              <a:rPr lang="lt-LT" dirty="0"/>
              <a:t>5. Tėvų konsultavimas įvairiais klausimais, susijusiais su socialinėmis problemomis trukdančiomis vaiko ugdymosi procesui.</a:t>
            </a:r>
            <a:br>
              <a:rPr lang="lt-LT" dirty="0"/>
            </a:br>
            <a:r>
              <a:rPr lang="lt-LT" dirty="0"/>
              <a:t>6. Tėvų švietimas neigiamų socialinių reiškinių temomis.</a:t>
            </a:r>
            <a:br>
              <a:rPr lang="lt-LT" dirty="0"/>
            </a:br>
            <a:r>
              <a:rPr lang="lt-LT" dirty="0"/>
              <a:t>7. Tėvų socialinių įgūdžių ir pozityvios tėvystės įgūdžių lavinimas grupėse.</a:t>
            </a:r>
            <a:br>
              <a:rPr lang="lt-LT" dirty="0"/>
            </a:br>
            <a:r>
              <a:rPr lang="lt-LT" dirty="0"/>
              <a:t>8. Pagalbos grupių organizavimas švietimo įstaigose, padedant įveikti iškilusias problemas.</a:t>
            </a:r>
            <a:br>
              <a:rPr lang="lt-LT" dirty="0"/>
            </a:br>
            <a:r>
              <a:rPr lang="lt-LT" dirty="0"/>
              <a:t>9. Tėvų ir vaikų įtraukimas į socialinius projektus, įvairias akcijas, skirtas tėvų ir vaikų tarpusavio santykių gerinimui.</a:t>
            </a:r>
            <a:br>
              <a:rPr lang="lt-LT" dirty="0"/>
            </a:br>
            <a:r>
              <a:rPr lang="lt-LT" dirty="0"/>
              <a:t>10. Informacijos tėvams teikimas apie galimybes gauti socialinę paramą.</a:t>
            </a:r>
            <a:br>
              <a:rPr lang="lt-LT" dirty="0"/>
            </a:br>
            <a:r>
              <a:rPr lang="lt-LT" dirty="0"/>
              <a:t> </a:t>
            </a:r>
            <a:br>
              <a:rPr lang="lt-LT" dirty="0"/>
            </a:br>
            <a:endParaRPr lang="en-US" dirty="0"/>
          </a:p>
        </p:txBody>
      </p:sp>
    </p:spTree>
    <p:extLst>
      <p:ext uri="{BB962C8B-B14F-4D97-AF65-F5344CB8AC3E}">
        <p14:creationId xmlns:p14="http://schemas.microsoft.com/office/powerpoint/2010/main" val="4237588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8178799" cy="1135737"/>
          </a:xfrm>
        </p:spPr>
        <p:txBody>
          <a:bodyPr>
            <a:normAutofit/>
          </a:bodyPr>
          <a:lstStyle/>
          <a:p>
            <a:r>
              <a:rPr lang="en-US" sz="4400" dirty="0" err="1">
                <a:latin typeface="+mn-lt"/>
              </a:rPr>
              <a:t>Sunku</a:t>
            </a:r>
            <a:r>
              <a:rPr lang="en-US" sz="4400" dirty="0">
                <a:latin typeface="+mn-lt"/>
              </a:rPr>
              <a:t> </a:t>
            </a:r>
            <a:r>
              <a:rPr lang="en-US" sz="4400" dirty="0" err="1">
                <a:latin typeface="+mn-lt"/>
              </a:rPr>
              <a:t>patik</a:t>
            </a:r>
            <a:r>
              <a:rPr lang="lt-LT" sz="4400" dirty="0" err="1">
                <a:latin typeface="+mn-lt"/>
              </a:rPr>
              <a:t>ėti</a:t>
            </a:r>
            <a:endParaRPr lang="en-US" sz="4400" dirty="0">
              <a:latin typeface="+mn-lt"/>
            </a:endParaRPr>
          </a:p>
        </p:txBody>
      </p:sp>
      <p:sp>
        <p:nvSpPr>
          <p:cNvPr id="3" name="Content Placeholder 2"/>
          <p:cNvSpPr>
            <a:spLocks noGrp="1"/>
          </p:cNvSpPr>
          <p:nvPr>
            <p:ph idx="1"/>
          </p:nvPr>
        </p:nvSpPr>
        <p:spPr>
          <a:xfrm>
            <a:off x="685799" y="1828800"/>
            <a:ext cx="8178799" cy="4393982"/>
          </a:xfrm>
        </p:spPr>
        <p:txBody>
          <a:bodyPr>
            <a:normAutofit/>
          </a:bodyPr>
          <a:lstStyle/>
          <a:p>
            <a:r>
              <a:rPr lang="lt-LT" sz="1700" dirty="0">
                <a:latin typeface="+mj-lt"/>
              </a:rPr>
              <a:t>Žmogui per parą kyla </a:t>
            </a:r>
            <a:r>
              <a:rPr lang="en-US" sz="1700" dirty="0">
                <a:latin typeface="+mj-lt"/>
              </a:rPr>
              <a:t>66 t</a:t>
            </a:r>
            <a:r>
              <a:rPr lang="lt-LT" sz="1700" dirty="0" err="1">
                <a:latin typeface="+mj-lt"/>
              </a:rPr>
              <a:t>ūkst</a:t>
            </a:r>
            <a:r>
              <a:rPr lang="lt-LT" sz="1700" dirty="0">
                <a:latin typeface="+mj-lt"/>
              </a:rPr>
              <a:t>. minčių:</a:t>
            </a:r>
          </a:p>
          <a:p>
            <a:r>
              <a:rPr lang="en-US" sz="1700" dirty="0">
                <a:latin typeface="+mj-lt"/>
              </a:rPr>
              <a:t>40% </a:t>
            </a:r>
            <a:r>
              <a:rPr lang="en-US" sz="1700" dirty="0" err="1">
                <a:latin typeface="+mj-lt"/>
              </a:rPr>
              <a:t>yra</a:t>
            </a:r>
            <a:r>
              <a:rPr lang="en-US" sz="1700" dirty="0">
                <a:latin typeface="+mj-lt"/>
              </a:rPr>
              <a:t> </a:t>
            </a:r>
            <a:r>
              <a:rPr lang="en-US" sz="1700" dirty="0" err="1">
                <a:latin typeface="+mj-lt"/>
              </a:rPr>
              <a:t>susijusios</a:t>
            </a:r>
            <a:r>
              <a:rPr lang="en-US" sz="1700" dirty="0">
                <a:latin typeface="+mj-lt"/>
              </a:rPr>
              <a:t> </a:t>
            </a:r>
            <a:r>
              <a:rPr lang="en-US" sz="1700" dirty="0" err="1">
                <a:latin typeface="+mj-lt"/>
              </a:rPr>
              <a:t>su</a:t>
            </a:r>
            <a:r>
              <a:rPr lang="en-US" sz="1700" dirty="0">
                <a:latin typeface="+mj-lt"/>
              </a:rPr>
              <a:t> </a:t>
            </a:r>
            <a:r>
              <a:rPr lang="en-US" sz="1700" dirty="0" err="1">
                <a:latin typeface="+mj-lt"/>
              </a:rPr>
              <a:t>dalykais</a:t>
            </a:r>
            <a:r>
              <a:rPr lang="en-US" sz="1700" dirty="0">
                <a:latin typeface="+mj-lt"/>
              </a:rPr>
              <a:t>, </a:t>
            </a:r>
            <a:r>
              <a:rPr lang="en-US" sz="1700" dirty="0" err="1">
                <a:latin typeface="+mj-lt"/>
              </a:rPr>
              <a:t>kurie</a:t>
            </a:r>
            <a:r>
              <a:rPr lang="en-US" sz="1700" dirty="0">
                <a:latin typeface="+mj-lt"/>
              </a:rPr>
              <a:t> </a:t>
            </a:r>
            <a:r>
              <a:rPr lang="en-US" sz="1700" dirty="0" err="1">
                <a:latin typeface="+mj-lt"/>
              </a:rPr>
              <a:t>niekada</a:t>
            </a:r>
            <a:r>
              <a:rPr lang="en-US" sz="1700" dirty="0">
                <a:latin typeface="+mj-lt"/>
              </a:rPr>
              <a:t> </a:t>
            </a:r>
            <a:r>
              <a:rPr lang="en-US" sz="1700" dirty="0" err="1">
                <a:latin typeface="+mj-lt"/>
              </a:rPr>
              <a:t>neatsitiks</a:t>
            </a:r>
            <a:r>
              <a:rPr lang="en-US" sz="1700" dirty="0">
                <a:latin typeface="+mj-lt"/>
              </a:rPr>
              <a:t>;</a:t>
            </a:r>
          </a:p>
          <a:p>
            <a:r>
              <a:rPr lang="en-US" sz="1700" dirty="0">
                <a:latin typeface="+mj-lt"/>
              </a:rPr>
              <a:t>30% - </a:t>
            </a:r>
            <a:r>
              <a:rPr lang="en-US" sz="1700" dirty="0" err="1">
                <a:latin typeface="+mj-lt"/>
              </a:rPr>
              <a:t>su</a:t>
            </a:r>
            <a:r>
              <a:rPr lang="en-US" sz="1700" dirty="0">
                <a:latin typeface="+mj-lt"/>
              </a:rPr>
              <a:t> </a:t>
            </a:r>
            <a:r>
              <a:rPr lang="en-US" sz="1700" dirty="0" err="1">
                <a:latin typeface="+mj-lt"/>
              </a:rPr>
              <a:t>praeities</a:t>
            </a:r>
            <a:r>
              <a:rPr lang="en-US" sz="1700" dirty="0">
                <a:latin typeface="+mj-lt"/>
              </a:rPr>
              <a:t> </a:t>
            </a:r>
            <a:r>
              <a:rPr lang="lt-LT" sz="1700" dirty="0">
                <a:latin typeface="+mj-lt"/>
              </a:rPr>
              <a:t>į</a:t>
            </a:r>
            <a:r>
              <a:rPr lang="en-US" sz="1700" dirty="0" err="1">
                <a:latin typeface="+mj-lt"/>
              </a:rPr>
              <a:t>vykiais</a:t>
            </a:r>
            <a:r>
              <a:rPr lang="en-US" sz="1700" dirty="0">
                <a:latin typeface="+mj-lt"/>
              </a:rPr>
              <a:t>;</a:t>
            </a:r>
          </a:p>
          <a:p>
            <a:r>
              <a:rPr lang="en-US" sz="1700" dirty="0">
                <a:latin typeface="+mj-lt"/>
              </a:rPr>
              <a:t>12% - </a:t>
            </a:r>
            <a:r>
              <a:rPr lang="en-US" sz="1700" dirty="0" err="1">
                <a:latin typeface="+mj-lt"/>
              </a:rPr>
              <a:t>su</a:t>
            </a:r>
            <a:r>
              <a:rPr lang="en-US" sz="1700" dirty="0">
                <a:latin typeface="+mj-lt"/>
              </a:rPr>
              <a:t> </a:t>
            </a:r>
            <a:r>
              <a:rPr lang="en-US" sz="1700" dirty="0" err="1">
                <a:latin typeface="+mj-lt"/>
              </a:rPr>
              <a:t>nepagr</a:t>
            </a:r>
            <a:r>
              <a:rPr lang="lt-LT" sz="1700" dirty="0" err="1">
                <a:latin typeface="+mj-lt"/>
              </a:rPr>
              <a:t>įstais</a:t>
            </a:r>
            <a:r>
              <a:rPr lang="lt-LT" sz="1700" dirty="0">
                <a:latin typeface="+mj-lt"/>
              </a:rPr>
              <a:t> </a:t>
            </a:r>
            <a:r>
              <a:rPr lang="lt-LT" sz="1700" dirty="0" err="1">
                <a:latin typeface="+mj-lt"/>
              </a:rPr>
              <a:t>pergyvenimais</a:t>
            </a:r>
            <a:r>
              <a:rPr lang="lt-LT" sz="1700" dirty="0">
                <a:latin typeface="+mj-lt"/>
              </a:rPr>
              <a:t> dėl sveikatos;</a:t>
            </a:r>
          </a:p>
          <a:p>
            <a:r>
              <a:rPr lang="en-US" sz="1700" dirty="0">
                <a:latin typeface="+mj-lt"/>
              </a:rPr>
              <a:t>10% - </a:t>
            </a:r>
            <a:r>
              <a:rPr lang="en-US" sz="1700" dirty="0" err="1">
                <a:latin typeface="+mj-lt"/>
              </a:rPr>
              <a:t>nereik</a:t>
            </a:r>
            <a:r>
              <a:rPr lang="lt-LT" sz="1700" dirty="0">
                <a:latin typeface="+mj-lt"/>
              </a:rPr>
              <a:t>š</a:t>
            </a:r>
            <a:r>
              <a:rPr lang="en-US" sz="1700" dirty="0" err="1">
                <a:latin typeface="+mj-lt"/>
              </a:rPr>
              <a:t>mingi</a:t>
            </a:r>
            <a:r>
              <a:rPr lang="lt-LT" sz="1700" dirty="0">
                <a:latin typeface="+mj-lt"/>
              </a:rPr>
              <a:t> rūpesčiai;</a:t>
            </a:r>
          </a:p>
          <a:p>
            <a:r>
              <a:rPr lang="en-US" sz="1700" b="1" dirty="0">
                <a:latin typeface="+mj-lt"/>
              </a:rPr>
              <a:t>8% - </a:t>
            </a:r>
            <a:r>
              <a:rPr lang="en-US" sz="1700" b="1" dirty="0" err="1">
                <a:latin typeface="+mj-lt"/>
              </a:rPr>
              <a:t>pagr</a:t>
            </a:r>
            <a:r>
              <a:rPr lang="lt-LT" sz="1700" b="1" dirty="0">
                <a:latin typeface="+mj-lt"/>
              </a:rPr>
              <a:t>į</a:t>
            </a:r>
            <a:r>
              <a:rPr lang="en-US" sz="1700" b="1" dirty="0" err="1">
                <a:latin typeface="+mj-lt"/>
              </a:rPr>
              <a:t>sti</a:t>
            </a:r>
            <a:r>
              <a:rPr lang="lt-LT" sz="1700" b="1" dirty="0">
                <a:latin typeface="+mj-lt"/>
              </a:rPr>
              <a:t> rūpesčiai;</a:t>
            </a:r>
          </a:p>
          <a:p>
            <a:endParaRPr lang="lt-LT" sz="1700" b="1" dirty="0">
              <a:latin typeface="+mj-lt"/>
            </a:endParaRPr>
          </a:p>
          <a:p>
            <a:endParaRPr lang="lt-LT" sz="1700" b="1" dirty="0">
              <a:latin typeface="+mj-lt"/>
            </a:endParaRPr>
          </a:p>
          <a:p>
            <a:r>
              <a:rPr lang="lt-LT" sz="1700" i="1" dirty="0" err="1">
                <a:latin typeface="+mj-lt"/>
              </a:rPr>
              <a:t>Vinskonseno</a:t>
            </a:r>
            <a:r>
              <a:rPr lang="lt-LT" sz="1700" i="1" dirty="0">
                <a:latin typeface="+mj-lt"/>
              </a:rPr>
              <a:t> universitetas</a:t>
            </a:r>
            <a:endParaRPr lang="en-US" sz="1700" i="1" dirty="0">
              <a:latin typeface="+mj-lt"/>
            </a:endParaRPr>
          </a:p>
          <a:p>
            <a:endParaRPr lang="en-US" sz="1700" dirty="0"/>
          </a:p>
        </p:txBody>
      </p:sp>
    </p:spTree>
    <p:extLst>
      <p:ext uri="{BB962C8B-B14F-4D97-AF65-F5344CB8AC3E}">
        <p14:creationId xmlns:p14="http://schemas.microsoft.com/office/powerpoint/2010/main" val="38825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8178799" cy="1135737"/>
          </a:xfrm>
        </p:spPr>
        <p:txBody>
          <a:bodyPr>
            <a:noAutofit/>
          </a:bodyPr>
          <a:lstStyle/>
          <a:p>
            <a:br>
              <a:rPr lang="lt-LT" sz="4400" dirty="0">
                <a:latin typeface="+mn-lt"/>
              </a:rPr>
            </a:br>
            <a:br>
              <a:rPr lang="lt-LT" sz="4400" dirty="0">
                <a:latin typeface="+mn-lt"/>
              </a:rPr>
            </a:br>
            <a:r>
              <a:rPr lang="lt-LT" sz="4400" dirty="0">
                <a:latin typeface="+mn-lt"/>
              </a:rPr>
              <a:t>Minčių valdymas</a:t>
            </a:r>
            <a:endParaRPr lang="en-US" sz="4400" dirty="0">
              <a:latin typeface="+mn-lt"/>
            </a:endParaRPr>
          </a:p>
        </p:txBody>
      </p:sp>
      <p:sp>
        <p:nvSpPr>
          <p:cNvPr id="3" name="Content Placeholder 2"/>
          <p:cNvSpPr>
            <a:spLocks noGrp="1"/>
          </p:cNvSpPr>
          <p:nvPr>
            <p:ph idx="1"/>
          </p:nvPr>
        </p:nvSpPr>
        <p:spPr>
          <a:xfrm>
            <a:off x="838200" y="1782981"/>
            <a:ext cx="7823199" cy="4393982"/>
          </a:xfrm>
        </p:spPr>
        <p:txBody>
          <a:bodyPr>
            <a:normAutofit/>
          </a:bodyPr>
          <a:lstStyle/>
          <a:p>
            <a:pPr>
              <a:buFont typeface="Wingdings" panose="05000000000000000000" pitchFamily="2" charset="2"/>
              <a:buChar char="Ø"/>
            </a:pPr>
            <a:r>
              <a:rPr lang="en-US" dirty="0" err="1">
                <a:latin typeface="+mj-lt"/>
              </a:rPr>
              <a:t>Kuo</a:t>
            </a:r>
            <a:r>
              <a:rPr lang="en-US" dirty="0">
                <a:latin typeface="+mj-lt"/>
              </a:rPr>
              <a:t> </a:t>
            </a:r>
            <a:r>
              <a:rPr lang="en-US" dirty="0" err="1">
                <a:latin typeface="+mj-lt"/>
              </a:rPr>
              <a:t>daugiau</a:t>
            </a:r>
            <a:r>
              <a:rPr lang="en-US" dirty="0">
                <a:latin typeface="+mj-lt"/>
              </a:rPr>
              <a:t> </a:t>
            </a:r>
            <a:r>
              <a:rPr lang="en-US" dirty="0" err="1">
                <a:latin typeface="+mj-lt"/>
              </a:rPr>
              <a:t>atpa</a:t>
            </a:r>
            <a:r>
              <a:rPr lang="lt-LT" dirty="0">
                <a:latin typeface="+mj-lt"/>
              </a:rPr>
              <a:t>žįstu savo mintis – tuo daugiau naudoju savęs savo gyvenime. </a:t>
            </a:r>
            <a:endParaRPr lang="en-US" dirty="0">
              <a:latin typeface="+mj-lt"/>
            </a:endParaRPr>
          </a:p>
          <a:p>
            <a:pPr>
              <a:buFont typeface="Wingdings" panose="05000000000000000000" pitchFamily="2" charset="2"/>
              <a:buChar char="Ø"/>
            </a:pPr>
            <a:r>
              <a:rPr lang="lt-LT" dirty="0">
                <a:latin typeface="+mj-lt"/>
              </a:rPr>
              <a:t>Automatinės mintys gali būti </a:t>
            </a:r>
            <a:r>
              <a:rPr lang="lt-LT" b="1" dirty="0">
                <a:latin typeface="+mj-lt"/>
              </a:rPr>
              <a:t>teigiamos</a:t>
            </a:r>
            <a:r>
              <a:rPr lang="lt-LT" dirty="0">
                <a:latin typeface="+mj-lt"/>
              </a:rPr>
              <a:t>, jos yra leidžiančios, skatinančios, įgalinančios veikti. </a:t>
            </a:r>
          </a:p>
          <a:p>
            <a:pPr>
              <a:buFont typeface="Wingdings" panose="05000000000000000000" pitchFamily="2" charset="2"/>
              <a:buChar char="Ø"/>
            </a:pPr>
            <a:r>
              <a:rPr lang="lt-LT" dirty="0">
                <a:latin typeface="+mj-lt"/>
              </a:rPr>
              <a:t>Automatinės mintys gali būti </a:t>
            </a:r>
            <a:r>
              <a:rPr lang="lt-LT" b="1" dirty="0">
                <a:latin typeface="+mj-lt"/>
              </a:rPr>
              <a:t>neigiamos</a:t>
            </a:r>
            <a:r>
              <a:rPr lang="lt-LT" dirty="0">
                <a:latin typeface="+mj-lt"/>
              </a:rPr>
              <a:t>, stabdančios mūsų veikimą, matymą, skatinančios vengti.</a:t>
            </a:r>
          </a:p>
          <a:p>
            <a:pPr>
              <a:buFont typeface="Wingdings" panose="05000000000000000000" pitchFamily="2" charset="2"/>
              <a:buChar char="Ø"/>
            </a:pPr>
            <a:r>
              <a:rPr lang="en-US" dirty="0">
                <a:latin typeface="+mj-lt"/>
              </a:rPr>
              <a:t>  </a:t>
            </a:r>
            <a:r>
              <a:rPr lang="lt-LT" dirty="0">
                <a:latin typeface="+mj-lt"/>
              </a:rPr>
              <a:t>Mums kyla ir teigiamų ir neigiamų minčių. Dauguma žmonių gali  į situaciją pažvelgti iš </a:t>
            </a:r>
            <a:r>
              <a:rPr lang="lt-LT" b="1" dirty="0">
                <a:latin typeface="+mj-lt"/>
              </a:rPr>
              <a:t>abiejų pusių</a:t>
            </a:r>
            <a:r>
              <a:rPr lang="lt-LT" dirty="0">
                <a:latin typeface="+mj-lt"/>
              </a:rPr>
              <a:t>, </a:t>
            </a:r>
            <a:r>
              <a:rPr lang="lt-LT" b="1" dirty="0">
                <a:latin typeface="+mj-lt"/>
              </a:rPr>
              <a:t>įvertinti</a:t>
            </a:r>
            <a:r>
              <a:rPr lang="lt-LT" dirty="0">
                <a:latin typeface="+mj-lt"/>
              </a:rPr>
              <a:t> ją objektyviai bei priimti </a:t>
            </a:r>
            <a:r>
              <a:rPr lang="lt-LT" b="1" dirty="0">
                <a:latin typeface="+mj-lt"/>
              </a:rPr>
              <a:t>subalansuotus sprendimus</a:t>
            </a:r>
            <a:r>
              <a:rPr lang="lt-LT" dirty="0">
                <a:latin typeface="+mj-lt"/>
              </a:rPr>
              <a:t>. </a:t>
            </a:r>
            <a:endParaRPr lang="en-US" dirty="0">
              <a:latin typeface="+mj-lt"/>
            </a:endParaRPr>
          </a:p>
        </p:txBody>
      </p:sp>
    </p:spTree>
    <p:extLst>
      <p:ext uri="{BB962C8B-B14F-4D97-AF65-F5344CB8AC3E}">
        <p14:creationId xmlns:p14="http://schemas.microsoft.com/office/powerpoint/2010/main" val="1363165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B35F4-9CB0-4D5D-8429-93BCFA3AE738}"/>
              </a:ext>
            </a:extLst>
          </p:cNvPr>
          <p:cNvSpPr>
            <a:spLocks noGrp="1"/>
          </p:cNvSpPr>
          <p:nvPr>
            <p:ph type="title"/>
          </p:nvPr>
        </p:nvSpPr>
        <p:spPr/>
        <p:txBody>
          <a:bodyPr>
            <a:normAutofit/>
          </a:bodyPr>
          <a:lstStyle/>
          <a:p>
            <a:r>
              <a:rPr lang="lt-LT" dirty="0">
                <a:latin typeface="+mn-lt"/>
              </a:rPr>
              <a:t>Subalansuotas mąstymas</a:t>
            </a:r>
          </a:p>
        </p:txBody>
      </p:sp>
      <p:sp>
        <p:nvSpPr>
          <p:cNvPr id="3" name="Content Placeholder 2">
            <a:extLst>
              <a:ext uri="{FF2B5EF4-FFF2-40B4-BE49-F238E27FC236}">
                <a16:creationId xmlns:a16="http://schemas.microsoft.com/office/drawing/2014/main" id="{F222545E-5E4B-46A3-9EAD-0DADA754CE03}"/>
              </a:ext>
            </a:extLst>
          </p:cNvPr>
          <p:cNvSpPr>
            <a:spLocks noGrp="1"/>
          </p:cNvSpPr>
          <p:nvPr>
            <p:ph idx="1"/>
          </p:nvPr>
        </p:nvSpPr>
        <p:spPr/>
        <p:txBody>
          <a:bodyPr>
            <a:normAutofit/>
          </a:bodyPr>
          <a:lstStyle/>
          <a:p>
            <a:pPr>
              <a:buFont typeface="Wingdings" panose="05000000000000000000" pitchFamily="2" charset="2"/>
              <a:buChar char="Ø"/>
            </a:pPr>
            <a:r>
              <a:rPr lang="lt-LT" b="0" i="0" u="none" strike="noStrike" baseline="0" dirty="0">
                <a:solidFill>
                  <a:srgbClr val="000000"/>
                </a:solidFill>
                <a:latin typeface="+mj-lt"/>
              </a:rPr>
              <a:t>Mes praleidžiame daug laiko klausydamiesi savo minčių. Dalis iš jų yra neigiamos ir sukasi apie mus pačius, mūsų elgesį ar tai, ko tikimės ateityje.  Dažnai tokias mintis priimame net nesuabejodami jų teisingumu, ypač jei tai neigiamos mintys. Tuomet pakliūname į spąstus.</a:t>
            </a:r>
          </a:p>
          <a:p>
            <a:pPr>
              <a:buFont typeface="Wingdings" panose="05000000000000000000" pitchFamily="2" charset="2"/>
              <a:buChar char="Ø"/>
            </a:pPr>
            <a:r>
              <a:rPr lang="lt-LT" b="0" i="0" u="none" strike="noStrike" baseline="0" dirty="0">
                <a:solidFill>
                  <a:srgbClr val="000000"/>
                </a:solidFill>
                <a:latin typeface="+mj-lt"/>
              </a:rPr>
              <a:t>Negatyvios mintys skamba vis garsiau.</a:t>
            </a:r>
          </a:p>
          <a:p>
            <a:pPr>
              <a:buFont typeface="Wingdings" panose="05000000000000000000" pitchFamily="2" charset="2"/>
              <a:buChar char="Ø"/>
            </a:pPr>
            <a:r>
              <a:rPr lang="lt-LT" b="0" i="0" u="none" strike="noStrike" baseline="0" dirty="0">
                <a:solidFill>
                  <a:srgbClr val="000000"/>
                </a:solidFill>
                <a:latin typeface="+mj-lt"/>
              </a:rPr>
              <a:t>Darosi vis sunkiau sumažinti jų garsą ir išgirsti kitas mintis.</a:t>
            </a:r>
          </a:p>
          <a:p>
            <a:pPr>
              <a:buFont typeface="Wingdings" panose="05000000000000000000" pitchFamily="2" charset="2"/>
              <a:buChar char="Ø"/>
            </a:pPr>
            <a:r>
              <a:rPr lang="lt-LT" b="0" i="0" u="none" strike="noStrike" baseline="0" dirty="0">
                <a:solidFill>
                  <a:srgbClr val="000000"/>
                </a:solidFill>
                <a:latin typeface="+mj-lt"/>
              </a:rPr>
              <a:t>Kuo dažniau jų klausomės, tuo nemalonesnius jausmus patiriame ir tuo mažiau nuveikiame.</a:t>
            </a:r>
          </a:p>
          <a:p>
            <a:pPr>
              <a:buFont typeface="Wingdings" panose="05000000000000000000" pitchFamily="2" charset="2"/>
              <a:buChar char="Ø"/>
            </a:pPr>
            <a:r>
              <a:rPr lang="lt-LT" b="0" i="0" u="none" strike="noStrike" baseline="0" dirty="0">
                <a:solidFill>
                  <a:srgbClr val="000000"/>
                </a:solidFill>
                <a:latin typeface="+mj-lt"/>
              </a:rPr>
              <a:t>Kai kuriems žmonėms neigiamų minčių ir mąstymo klaidų pasitaiko taip dažnai, jog neužtenka laiko visomis jomis suabejoti ir jas patikrinti. </a:t>
            </a:r>
          </a:p>
          <a:p>
            <a:endParaRPr lang="lt-LT" dirty="0"/>
          </a:p>
        </p:txBody>
      </p:sp>
    </p:spTree>
    <p:extLst>
      <p:ext uri="{BB962C8B-B14F-4D97-AF65-F5344CB8AC3E}">
        <p14:creationId xmlns:p14="http://schemas.microsoft.com/office/powerpoint/2010/main" val="872762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B0A5C-C173-4E2C-9EEC-1F50FB2B7964}"/>
              </a:ext>
            </a:extLst>
          </p:cNvPr>
          <p:cNvSpPr>
            <a:spLocks noGrp="1"/>
          </p:cNvSpPr>
          <p:nvPr>
            <p:ph type="title"/>
          </p:nvPr>
        </p:nvSpPr>
        <p:spPr>
          <a:xfrm>
            <a:off x="628650" y="557188"/>
            <a:ext cx="7886700" cy="1133499"/>
          </a:xfrm>
        </p:spPr>
        <p:txBody>
          <a:bodyPr>
            <a:normAutofit/>
          </a:bodyPr>
          <a:lstStyle/>
          <a:p>
            <a:r>
              <a:rPr lang="lt-LT" sz="4500" dirty="0"/>
              <a:t>Šiuo metu svarbu:</a:t>
            </a:r>
          </a:p>
        </p:txBody>
      </p:sp>
      <p:sp>
        <p:nvSpPr>
          <p:cNvPr id="7" name="Freeform: Shape 6">
            <a:extLst>
              <a:ext uri="{FF2B5EF4-FFF2-40B4-BE49-F238E27FC236}">
                <a16:creationId xmlns:a16="http://schemas.microsoft.com/office/drawing/2014/main" id="{2FEA680C-DDDD-4CE0-B6CE-DC81E3041CB6}"/>
              </a:ext>
            </a:extLst>
          </p:cNvPr>
          <p:cNvSpPr/>
          <p:nvPr/>
        </p:nvSpPr>
        <p:spPr>
          <a:xfrm>
            <a:off x="3704578" y="1829591"/>
            <a:ext cx="1734842" cy="1734842"/>
          </a:xfrm>
          <a:custGeom>
            <a:avLst/>
            <a:gdLst>
              <a:gd name="connsiteX0" fmla="*/ 0 w 1734842"/>
              <a:gd name="connsiteY0" fmla="*/ 1127647 h 1734842"/>
              <a:gd name="connsiteX1" fmla="*/ 433711 w 1734842"/>
              <a:gd name="connsiteY1" fmla="*/ 1127647 h 1734842"/>
              <a:gd name="connsiteX2" fmla="*/ 433711 w 1734842"/>
              <a:gd name="connsiteY2" fmla="*/ 0 h 1734842"/>
              <a:gd name="connsiteX3" fmla="*/ 1301132 w 1734842"/>
              <a:gd name="connsiteY3" fmla="*/ 0 h 1734842"/>
              <a:gd name="connsiteX4" fmla="*/ 1301132 w 1734842"/>
              <a:gd name="connsiteY4" fmla="*/ 1127647 h 1734842"/>
              <a:gd name="connsiteX5" fmla="*/ 1734842 w 1734842"/>
              <a:gd name="connsiteY5" fmla="*/ 1127647 h 1734842"/>
              <a:gd name="connsiteX6" fmla="*/ 867421 w 1734842"/>
              <a:gd name="connsiteY6" fmla="*/ 1734842 h 1734842"/>
              <a:gd name="connsiteX7" fmla="*/ 0 w 1734842"/>
              <a:gd name="connsiteY7" fmla="*/ 1127647 h 173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4842" h="1734842">
                <a:moveTo>
                  <a:pt x="0" y="1127647"/>
                </a:moveTo>
                <a:lnTo>
                  <a:pt x="433711" y="1127647"/>
                </a:lnTo>
                <a:lnTo>
                  <a:pt x="433711" y="0"/>
                </a:lnTo>
                <a:lnTo>
                  <a:pt x="1301132" y="0"/>
                </a:lnTo>
                <a:lnTo>
                  <a:pt x="1301132" y="1127647"/>
                </a:lnTo>
                <a:lnTo>
                  <a:pt x="1734842" y="1127647"/>
                </a:lnTo>
                <a:lnTo>
                  <a:pt x="867421" y="1734842"/>
                </a:lnTo>
                <a:lnTo>
                  <a:pt x="0" y="112764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97719" tIns="64008" rIns="497718" bIns="367605" numCol="1" spcCol="1270" anchor="ctr" anchorCtr="0">
            <a:noAutofit/>
          </a:bodyPr>
          <a:lstStyle/>
          <a:p>
            <a:pPr marL="0" lvl="0" indent="0" algn="ctr" defTabSz="400050">
              <a:lnSpc>
                <a:spcPct val="90000"/>
              </a:lnSpc>
              <a:spcBef>
                <a:spcPct val="0"/>
              </a:spcBef>
              <a:spcAft>
                <a:spcPct val="35000"/>
              </a:spcAft>
              <a:buNone/>
            </a:pPr>
            <a:r>
              <a:rPr lang="lt-LT" sz="900" kern="1200" dirty="0">
                <a:solidFill>
                  <a:schemeClr val="tx2"/>
                </a:solidFill>
              </a:rPr>
              <a:t>Pastebėti teigiamus dalykus.</a:t>
            </a:r>
            <a:endParaRPr lang="en-US" sz="900" kern="1200" dirty="0">
              <a:solidFill>
                <a:schemeClr val="tx2"/>
              </a:solidFill>
            </a:endParaRPr>
          </a:p>
        </p:txBody>
      </p:sp>
      <p:sp>
        <p:nvSpPr>
          <p:cNvPr id="8" name="Freeform: Shape 7">
            <a:extLst>
              <a:ext uri="{FF2B5EF4-FFF2-40B4-BE49-F238E27FC236}">
                <a16:creationId xmlns:a16="http://schemas.microsoft.com/office/drawing/2014/main" id="{A26715F2-B022-4596-ABD5-28E48A0234CC}"/>
              </a:ext>
            </a:extLst>
          </p:cNvPr>
          <p:cNvSpPr/>
          <p:nvPr/>
        </p:nvSpPr>
        <p:spPr>
          <a:xfrm>
            <a:off x="5012637" y="3137650"/>
            <a:ext cx="1734842" cy="1734842"/>
          </a:xfrm>
          <a:custGeom>
            <a:avLst/>
            <a:gdLst>
              <a:gd name="connsiteX0" fmla="*/ 0 w 1734842"/>
              <a:gd name="connsiteY0" fmla="*/ 1127647 h 1734842"/>
              <a:gd name="connsiteX1" fmla="*/ 433711 w 1734842"/>
              <a:gd name="connsiteY1" fmla="*/ 1127647 h 1734842"/>
              <a:gd name="connsiteX2" fmla="*/ 433711 w 1734842"/>
              <a:gd name="connsiteY2" fmla="*/ 0 h 1734842"/>
              <a:gd name="connsiteX3" fmla="*/ 1301132 w 1734842"/>
              <a:gd name="connsiteY3" fmla="*/ 0 h 1734842"/>
              <a:gd name="connsiteX4" fmla="*/ 1301132 w 1734842"/>
              <a:gd name="connsiteY4" fmla="*/ 1127647 h 1734842"/>
              <a:gd name="connsiteX5" fmla="*/ 1734842 w 1734842"/>
              <a:gd name="connsiteY5" fmla="*/ 1127647 h 1734842"/>
              <a:gd name="connsiteX6" fmla="*/ 867421 w 1734842"/>
              <a:gd name="connsiteY6" fmla="*/ 1734842 h 1734842"/>
              <a:gd name="connsiteX7" fmla="*/ 0 w 1734842"/>
              <a:gd name="connsiteY7" fmla="*/ 1127647 h 173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4842" h="1734842">
                <a:moveTo>
                  <a:pt x="607195" y="0"/>
                </a:moveTo>
                <a:lnTo>
                  <a:pt x="607195" y="433711"/>
                </a:lnTo>
                <a:lnTo>
                  <a:pt x="1734842" y="433711"/>
                </a:lnTo>
                <a:lnTo>
                  <a:pt x="1734842" y="1301132"/>
                </a:lnTo>
                <a:lnTo>
                  <a:pt x="607195" y="1301132"/>
                </a:lnTo>
                <a:lnTo>
                  <a:pt x="607195" y="1734842"/>
                </a:lnTo>
                <a:lnTo>
                  <a:pt x="0" y="867421"/>
                </a:lnTo>
                <a:lnTo>
                  <a:pt x="607195"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67605" tIns="497719" rIns="64008" bIns="497718" numCol="1" spcCol="1270" anchor="ctr" anchorCtr="0">
            <a:noAutofit/>
          </a:bodyPr>
          <a:lstStyle/>
          <a:p>
            <a:pPr marL="0" lvl="0" indent="0" algn="ctr" defTabSz="400050">
              <a:lnSpc>
                <a:spcPct val="90000"/>
              </a:lnSpc>
              <a:spcBef>
                <a:spcPct val="0"/>
              </a:spcBef>
              <a:spcAft>
                <a:spcPct val="35000"/>
              </a:spcAft>
              <a:buNone/>
            </a:pPr>
            <a:r>
              <a:rPr lang="lt-LT" sz="900" kern="1200" dirty="0">
                <a:solidFill>
                  <a:schemeClr val="tx1"/>
                </a:solidFill>
              </a:rPr>
              <a:t>Atrasti  stipriąsias puses.  „ Šiandien man pavyko, pasisekė“ .</a:t>
            </a:r>
            <a:endParaRPr lang="en-US" sz="900" kern="1200" dirty="0">
              <a:solidFill>
                <a:schemeClr val="tx1"/>
              </a:solidFill>
            </a:endParaRPr>
          </a:p>
        </p:txBody>
      </p:sp>
      <p:sp>
        <p:nvSpPr>
          <p:cNvPr id="9" name="Freeform: Shape 8">
            <a:extLst>
              <a:ext uri="{FF2B5EF4-FFF2-40B4-BE49-F238E27FC236}">
                <a16:creationId xmlns:a16="http://schemas.microsoft.com/office/drawing/2014/main" id="{C0E30907-77EA-4AB0-91E6-0C73756794B1}"/>
              </a:ext>
            </a:extLst>
          </p:cNvPr>
          <p:cNvSpPr/>
          <p:nvPr/>
        </p:nvSpPr>
        <p:spPr>
          <a:xfrm>
            <a:off x="3704578" y="4445708"/>
            <a:ext cx="1734842" cy="1734843"/>
          </a:xfrm>
          <a:custGeom>
            <a:avLst/>
            <a:gdLst>
              <a:gd name="connsiteX0" fmla="*/ 0 w 1734842"/>
              <a:gd name="connsiteY0" fmla="*/ 1127647 h 1734842"/>
              <a:gd name="connsiteX1" fmla="*/ 433711 w 1734842"/>
              <a:gd name="connsiteY1" fmla="*/ 1127647 h 1734842"/>
              <a:gd name="connsiteX2" fmla="*/ 433711 w 1734842"/>
              <a:gd name="connsiteY2" fmla="*/ 0 h 1734842"/>
              <a:gd name="connsiteX3" fmla="*/ 1301132 w 1734842"/>
              <a:gd name="connsiteY3" fmla="*/ 0 h 1734842"/>
              <a:gd name="connsiteX4" fmla="*/ 1301132 w 1734842"/>
              <a:gd name="connsiteY4" fmla="*/ 1127647 h 1734842"/>
              <a:gd name="connsiteX5" fmla="*/ 1734842 w 1734842"/>
              <a:gd name="connsiteY5" fmla="*/ 1127647 h 1734842"/>
              <a:gd name="connsiteX6" fmla="*/ 867421 w 1734842"/>
              <a:gd name="connsiteY6" fmla="*/ 1734842 h 1734842"/>
              <a:gd name="connsiteX7" fmla="*/ 0 w 1734842"/>
              <a:gd name="connsiteY7" fmla="*/ 1127647 h 173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4842" h="1734842">
                <a:moveTo>
                  <a:pt x="1734842" y="607195"/>
                </a:moveTo>
                <a:lnTo>
                  <a:pt x="1301131" y="607195"/>
                </a:lnTo>
                <a:lnTo>
                  <a:pt x="1301131" y="1734842"/>
                </a:lnTo>
                <a:lnTo>
                  <a:pt x="433710" y="1734842"/>
                </a:lnTo>
                <a:lnTo>
                  <a:pt x="433710" y="607195"/>
                </a:lnTo>
                <a:lnTo>
                  <a:pt x="0" y="607195"/>
                </a:lnTo>
                <a:lnTo>
                  <a:pt x="867421" y="0"/>
                </a:lnTo>
                <a:lnTo>
                  <a:pt x="1734842" y="60719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97718" tIns="367606" rIns="497719" bIns="64008" numCol="1" spcCol="1270" anchor="ctr" anchorCtr="0">
            <a:noAutofit/>
          </a:bodyPr>
          <a:lstStyle/>
          <a:p>
            <a:pPr marL="0" lvl="0" indent="0" algn="ctr" defTabSz="400050">
              <a:lnSpc>
                <a:spcPct val="90000"/>
              </a:lnSpc>
              <a:spcBef>
                <a:spcPct val="0"/>
              </a:spcBef>
              <a:spcAft>
                <a:spcPct val="35000"/>
              </a:spcAft>
              <a:buNone/>
            </a:pPr>
            <a:r>
              <a:rPr lang="lt-LT" sz="900" kern="1200" dirty="0"/>
              <a:t> </a:t>
            </a:r>
            <a:r>
              <a:rPr lang="en-US" sz="900" kern="1200" dirty="0">
                <a:solidFill>
                  <a:schemeClr val="tx2"/>
                </a:solidFill>
              </a:rPr>
              <a:t>S</a:t>
            </a:r>
            <a:r>
              <a:rPr lang="lt-LT" sz="900" b="1" kern="1200" dirty="0">
                <a:solidFill>
                  <a:schemeClr val="tx2"/>
                </a:solidFill>
              </a:rPr>
              <a:t>ėkmės </a:t>
            </a:r>
            <a:r>
              <a:rPr lang="lt-LT" sz="900" kern="1200" dirty="0">
                <a:solidFill>
                  <a:schemeClr val="tx2"/>
                </a:solidFill>
              </a:rPr>
              <a:t>pripažinimas</a:t>
            </a:r>
            <a:r>
              <a:rPr lang="en-US" sz="900" kern="1200" dirty="0">
                <a:solidFill>
                  <a:schemeClr val="tx2"/>
                </a:solidFill>
              </a:rPr>
              <a:t>.</a:t>
            </a:r>
            <a:r>
              <a:rPr lang="lt-LT" sz="900" kern="1200" dirty="0">
                <a:solidFill>
                  <a:schemeClr val="tx2"/>
                </a:solidFill>
              </a:rPr>
              <a:t>  </a:t>
            </a:r>
            <a:r>
              <a:rPr lang="en-US" sz="900" kern="1200" dirty="0">
                <a:solidFill>
                  <a:schemeClr val="tx2"/>
                </a:solidFill>
              </a:rPr>
              <a:t>P</a:t>
            </a:r>
            <a:r>
              <a:rPr lang="lt-LT" sz="900" kern="1200" dirty="0">
                <a:solidFill>
                  <a:schemeClr val="tx2"/>
                </a:solidFill>
              </a:rPr>
              <a:t>agyrimas už </a:t>
            </a:r>
            <a:r>
              <a:rPr lang="lt-LT" sz="900" b="1" kern="1200" dirty="0">
                <a:solidFill>
                  <a:schemeClr val="tx2"/>
                </a:solidFill>
              </a:rPr>
              <a:t>pastangas</a:t>
            </a:r>
            <a:r>
              <a:rPr lang="lt-LT" sz="900" kern="1200" dirty="0">
                <a:solidFill>
                  <a:schemeClr val="tx2"/>
                </a:solidFill>
              </a:rPr>
              <a:t>, o ne už gabumus  pažadina  troškimą veikti.</a:t>
            </a:r>
            <a:endParaRPr lang="en-US" sz="900" kern="1200" dirty="0">
              <a:solidFill>
                <a:schemeClr val="tx2"/>
              </a:solidFill>
            </a:endParaRPr>
          </a:p>
        </p:txBody>
      </p:sp>
      <p:sp>
        <p:nvSpPr>
          <p:cNvPr id="11" name="Freeform: Shape 10">
            <a:extLst>
              <a:ext uri="{FF2B5EF4-FFF2-40B4-BE49-F238E27FC236}">
                <a16:creationId xmlns:a16="http://schemas.microsoft.com/office/drawing/2014/main" id="{17DCD083-DA78-403E-95EA-B8A38F4ED198}"/>
              </a:ext>
            </a:extLst>
          </p:cNvPr>
          <p:cNvSpPr/>
          <p:nvPr/>
        </p:nvSpPr>
        <p:spPr>
          <a:xfrm>
            <a:off x="2396519" y="3137650"/>
            <a:ext cx="1734842" cy="1734842"/>
          </a:xfrm>
          <a:custGeom>
            <a:avLst/>
            <a:gdLst>
              <a:gd name="connsiteX0" fmla="*/ 0 w 1734842"/>
              <a:gd name="connsiteY0" fmla="*/ 1127647 h 1734842"/>
              <a:gd name="connsiteX1" fmla="*/ 433711 w 1734842"/>
              <a:gd name="connsiteY1" fmla="*/ 1127647 h 1734842"/>
              <a:gd name="connsiteX2" fmla="*/ 433711 w 1734842"/>
              <a:gd name="connsiteY2" fmla="*/ 0 h 1734842"/>
              <a:gd name="connsiteX3" fmla="*/ 1301132 w 1734842"/>
              <a:gd name="connsiteY3" fmla="*/ 0 h 1734842"/>
              <a:gd name="connsiteX4" fmla="*/ 1301132 w 1734842"/>
              <a:gd name="connsiteY4" fmla="*/ 1127647 h 1734842"/>
              <a:gd name="connsiteX5" fmla="*/ 1734842 w 1734842"/>
              <a:gd name="connsiteY5" fmla="*/ 1127647 h 1734842"/>
              <a:gd name="connsiteX6" fmla="*/ 867421 w 1734842"/>
              <a:gd name="connsiteY6" fmla="*/ 1734842 h 1734842"/>
              <a:gd name="connsiteX7" fmla="*/ 0 w 1734842"/>
              <a:gd name="connsiteY7" fmla="*/ 1127647 h 173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4842" h="1734842">
                <a:moveTo>
                  <a:pt x="1127647" y="1734842"/>
                </a:moveTo>
                <a:lnTo>
                  <a:pt x="1127647" y="1301131"/>
                </a:lnTo>
                <a:lnTo>
                  <a:pt x="0" y="1301131"/>
                </a:lnTo>
                <a:lnTo>
                  <a:pt x="0" y="433710"/>
                </a:lnTo>
                <a:lnTo>
                  <a:pt x="1127647" y="433710"/>
                </a:lnTo>
                <a:lnTo>
                  <a:pt x="1127647" y="0"/>
                </a:lnTo>
                <a:lnTo>
                  <a:pt x="1734842" y="867421"/>
                </a:lnTo>
                <a:lnTo>
                  <a:pt x="1127647" y="173484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4008" tIns="497718" rIns="367605" bIns="497719" numCol="1" spcCol="1270" anchor="ctr" anchorCtr="0">
            <a:noAutofit/>
          </a:bodyPr>
          <a:lstStyle/>
          <a:p>
            <a:pPr marL="0" lvl="0" indent="0" algn="ctr" defTabSz="400050">
              <a:lnSpc>
                <a:spcPct val="90000"/>
              </a:lnSpc>
              <a:spcBef>
                <a:spcPct val="0"/>
              </a:spcBef>
              <a:spcAft>
                <a:spcPct val="35000"/>
              </a:spcAft>
              <a:buNone/>
            </a:pPr>
            <a:r>
              <a:rPr lang="lt-LT" sz="900" dirty="0">
                <a:solidFill>
                  <a:schemeClr val="tx1"/>
                </a:solidFill>
              </a:rPr>
              <a:t>Išbūti neapibrėžtume, gyventi „ čia ir dabar“</a:t>
            </a:r>
            <a:r>
              <a:rPr lang="lt-LT" sz="900" kern="1200" dirty="0">
                <a:solidFill>
                  <a:schemeClr val="tx1"/>
                </a:solidFill>
              </a:rPr>
              <a:t>. </a:t>
            </a:r>
            <a:endParaRPr lang="en-US" sz="900" kern="1200" dirty="0">
              <a:solidFill>
                <a:schemeClr val="tx1"/>
              </a:solidFill>
            </a:endParaRPr>
          </a:p>
        </p:txBody>
      </p:sp>
    </p:spTree>
    <p:extLst>
      <p:ext uri="{BB962C8B-B14F-4D97-AF65-F5344CB8AC3E}">
        <p14:creationId xmlns:p14="http://schemas.microsoft.com/office/powerpoint/2010/main" val="89345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4400" dirty="0"/>
              <a:t>„</a:t>
            </a:r>
            <a:r>
              <a:rPr lang="lt-LT" sz="4400" dirty="0">
                <a:latin typeface="+mn-lt"/>
              </a:rPr>
              <a:t>Savęs suvokimas – savasties pajautimas“</a:t>
            </a:r>
            <a:endParaRPr lang="en-US" sz="4400" dirty="0">
              <a:latin typeface="+mn-lt"/>
            </a:endParaRPr>
          </a:p>
        </p:txBody>
      </p:sp>
      <p:sp>
        <p:nvSpPr>
          <p:cNvPr id="3" name="Content Placeholder 2"/>
          <p:cNvSpPr>
            <a:spLocks noGrp="1"/>
          </p:cNvSpPr>
          <p:nvPr>
            <p:ph idx="1"/>
          </p:nvPr>
        </p:nvSpPr>
        <p:spPr/>
        <p:txBody>
          <a:bodyPr/>
          <a:lstStyle/>
          <a:p>
            <a:r>
              <a:rPr lang="lt-LT" dirty="0">
                <a:latin typeface="+mj-lt"/>
              </a:rPr>
              <a:t>Norėdamas užmegzti artimą ryšį su pasauliu, mokslu, draugais, žmogui svarbu įvaldyti kontaktines funkcijas:</a:t>
            </a:r>
          </a:p>
          <a:p>
            <a:pPr>
              <a:buFont typeface="Wingdings" panose="05000000000000000000" pitchFamily="2" charset="2"/>
              <a:buChar char="Ø"/>
            </a:pPr>
            <a:r>
              <a:rPr lang="lt-LT" dirty="0">
                <a:latin typeface="+mj-lt"/>
              </a:rPr>
              <a:t> </a:t>
            </a:r>
            <a:r>
              <a:rPr lang="en-US" dirty="0">
                <a:latin typeface="+mj-lt"/>
              </a:rPr>
              <a:t>R</a:t>
            </a:r>
            <a:r>
              <a:rPr lang="lt-LT" dirty="0">
                <a:latin typeface="+mj-lt"/>
              </a:rPr>
              <a:t>eg</a:t>
            </a:r>
            <a:r>
              <a:rPr lang="en-US" dirty="0">
                <a:latin typeface="+mj-lt"/>
              </a:rPr>
              <a:t>a</a:t>
            </a:r>
            <a:endParaRPr lang="lt-LT" dirty="0">
              <a:latin typeface="+mj-lt"/>
            </a:endParaRPr>
          </a:p>
          <a:p>
            <a:pPr>
              <a:buFont typeface="Wingdings" panose="05000000000000000000" pitchFamily="2" charset="2"/>
              <a:buChar char="Ø"/>
            </a:pPr>
            <a:r>
              <a:rPr lang="lt-LT" dirty="0">
                <a:latin typeface="+mj-lt"/>
              </a:rPr>
              <a:t> </a:t>
            </a:r>
            <a:r>
              <a:rPr lang="en-US" dirty="0">
                <a:latin typeface="+mj-lt"/>
              </a:rPr>
              <a:t>L</a:t>
            </a:r>
            <a:r>
              <a:rPr lang="lt-LT" dirty="0">
                <a:latin typeface="+mj-lt"/>
              </a:rPr>
              <a:t>y</a:t>
            </a:r>
            <a:r>
              <a:rPr lang="en-US" dirty="0">
                <a:latin typeface="+mj-lt"/>
              </a:rPr>
              <a:t>t</a:t>
            </a:r>
            <a:r>
              <a:rPr lang="lt-LT" dirty="0">
                <a:latin typeface="+mj-lt"/>
              </a:rPr>
              <a:t>ėjimas</a:t>
            </a:r>
          </a:p>
          <a:p>
            <a:pPr>
              <a:buFont typeface="Wingdings" panose="05000000000000000000" pitchFamily="2" charset="2"/>
              <a:buChar char="Ø"/>
            </a:pPr>
            <a:r>
              <a:rPr lang="lt-LT" dirty="0">
                <a:latin typeface="+mj-lt"/>
              </a:rPr>
              <a:t> </a:t>
            </a:r>
            <a:r>
              <a:rPr lang="en-US" dirty="0" err="1">
                <a:latin typeface="+mj-lt"/>
              </a:rPr>
              <a:t>Klausa</a:t>
            </a:r>
            <a:endParaRPr lang="lt-LT" dirty="0">
              <a:latin typeface="+mj-lt"/>
            </a:endParaRPr>
          </a:p>
          <a:p>
            <a:pPr>
              <a:buFont typeface="Wingdings" panose="05000000000000000000" pitchFamily="2" charset="2"/>
              <a:buChar char="Ø"/>
            </a:pPr>
            <a:r>
              <a:rPr lang="lt-LT" dirty="0">
                <a:latin typeface="+mj-lt"/>
              </a:rPr>
              <a:t> </a:t>
            </a:r>
            <a:r>
              <a:rPr lang="en-US" dirty="0">
                <a:latin typeface="+mj-lt"/>
              </a:rPr>
              <a:t>U</a:t>
            </a:r>
            <a:r>
              <a:rPr lang="lt-LT" dirty="0" err="1">
                <a:latin typeface="+mj-lt"/>
              </a:rPr>
              <a:t>os</a:t>
            </a:r>
            <a:r>
              <a:rPr lang="en-US" dirty="0">
                <a:latin typeface="+mj-lt"/>
              </a:rPr>
              <a:t>l</a:t>
            </a:r>
            <a:r>
              <a:rPr lang="lt-LT" dirty="0">
                <a:latin typeface="+mj-lt"/>
              </a:rPr>
              <a:t>ė</a:t>
            </a:r>
          </a:p>
          <a:p>
            <a:pPr>
              <a:buFont typeface="Wingdings" panose="05000000000000000000" pitchFamily="2" charset="2"/>
              <a:buChar char="Ø"/>
            </a:pPr>
            <a:r>
              <a:rPr lang="lt-LT" dirty="0">
                <a:latin typeface="+mj-lt"/>
              </a:rPr>
              <a:t> Skonis</a:t>
            </a:r>
          </a:p>
          <a:p>
            <a:pPr>
              <a:buFont typeface="Wingdings" panose="05000000000000000000" pitchFamily="2" charset="2"/>
              <a:buChar char="Ø"/>
            </a:pPr>
            <a:r>
              <a:rPr lang="lt-LT" dirty="0">
                <a:latin typeface="+mj-lt"/>
              </a:rPr>
              <a:t>Jausmų ir minčių atpažinimas ir valdymas. </a:t>
            </a:r>
          </a:p>
          <a:p>
            <a:pPr>
              <a:buFont typeface="Arial" panose="020B0604020202020204" pitchFamily="34" charset="0"/>
              <a:buChar char="•"/>
            </a:pPr>
            <a:endParaRPr lang="lt-LT" dirty="0"/>
          </a:p>
          <a:p>
            <a:pPr>
              <a:buFont typeface="Arial" panose="020B0604020202020204" pitchFamily="34" charset="0"/>
              <a:buChar char="•"/>
            </a:pPr>
            <a:endParaRPr lang="lt-LT" dirty="0"/>
          </a:p>
          <a:p>
            <a:endParaRPr lang="en-US" dirty="0"/>
          </a:p>
        </p:txBody>
      </p:sp>
    </p:spTree>
    <p:extLst>
      <p:ext uri="{BB962C8B-B14F-4D97-AF65-F5344CB8AC3E}">
        <p14:creationId xmlns:p14="http://schemas.microsoft.com/office/powerpoint/2010/main" val="474750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09600" y="107916"/>
            <a:ext cx="7745396" cy="5276963"/>
          </a:xfrm>
          <a:prstGeom prst="rect">
            <a:avLst/>
          </a:prstGeom>
        </p:spPr>
      </p:pic>
    </p:spTree>
    <p:extLst>
      <p:ext uri="{BB962C8B-B14F-4D97-AF65-F5344CB8AC3E}">
        <p14:creationId xmlns:p14="http://schemas.microsoft.com/office/powerpoint/2010/main" val="1141882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t-LT" sz="2700" dirty="0"/>
              <a:t>Socialinio pedagogo darbo su elgesio ir emocinių sunkumų</a:t>
            </a:r>
            <a:br>
              <a:rPr lang="lt-LT" sz="2700" dirty="0"/>
            </a:br>
            <a:r>
              <a:rPr lang="lt-LT" sz="2700" dirty="0"/>
              <a:t>bei sutrikimų turinčiais vaikais ugdymo įstaigoje kryptys </a:t>
            </a:r>
            <a:br>
              <a:rPr lang="lt-LT" dirty="0"/>
            </a:br>
            <a:endParaRPr lang="en-US" dirty="0"/>
          </a:p>
        </p:txBody>
      </p:sp>
      <p:sp>
        <p:nvSpPr>
          <p:cNvPr id="3" name="Content Placeholder 2"/>
          <p:cNvSpPr>
            <a:spLocks noGrp="1"/>
          </p:cNvSpPr>
          <p:nvPr>
            <p:ph idx="1"/>
          </p:nvPr>
        </p:nvSpPr>
        <p:spPr/>
        <p:txBody>
          <a:bodyPr>
            <a:normAutofit fontScale="92500" lnSpcReduction="20000"/>
          </a:bodyPr>
          <a:lstStyle/>
          <a:p>
            <a:r>
              <a:rPr lang="lt-LT" b="1" dirty="0"/>
              <a:t>Socialinių ir emocinių kompetencijų ugdymas</a:t>
            </a:r>
            <a:r>
              <a:rPr lang="lt-LT" dirty="0"/>
              <a:t> </a:t>
            </a:r>
            <a:br>
              <a:rPr lang="lt-LT" dirty="0"/>
            </a:br>
            <a:r>
              <a:rPr lang="lt-LT" dirty="0"/>
              <a:t>1. Bendravimo įgūdžiai (mokėjimas paklausti, išklausyti, išreikšti savo nuomonę, konstruktyviai spręsti konfliktus, užmegzti tarpusavio santykius ir kt.).</a:t>
            </a:r>
            <a:br>
              <a:rPr lang="lt-LT" dirty="0"/>
            </a:br>
            <a:r>
              <a:rPr lang="lt-LT" dirty="0"/>
              <a:t>2. Asmeniniai įgūdžiai (kritinio mąstymo, streso įveikimo, atsipalaidavimo, laiko planavimo, sveikos gyvensenos, mitybos, adekvataus savęs vertinimo, asmeninės patirties analizės ir vertinimo ir kt.). </a:t>
            </a:r>
            <a:br>
              <a:rPr lang="lt-LT" dirty="0"/>
            </a:br>
            <a:r>
              <a:rPr lang="en-US" dirty="0"/>
              <a:t>3. </a:t>
            </a:r>
            <a:r>
              <a:rPr lang="lt-LT" dirty="0"/>
              <a:t>Bendradarbiavimo įgūdžiai (sugebėjimas prisiimti atsakomybę, sugebėjimas pasidalinti</a:t>
            </a:r>
            <a:r>
              <a:rPr lang="en-US" dirty="0"/>
              <a:t> </a:t>
            </a:r>
            <a:r>
              <a:rPr lang="lt-LT" dirty="0"/>
              <a:t>atsakomybe su kitais, sugebėjimas dirbti komandoje ir kt.). </a:t>
            </a:r>
            <a:endParaRPr lang="en-US" dirty="0"/>
          </a:p>
          <a:p>
            <a:r>
              <a:rPr lang="en-US" dirty="0" err="1"/>
              <a:t>Rekomendacija</a:t>
            </a:r>
            <a:r>
              <a:rPr lang="en-US" dirty="0"/>
              <a:t>:</a:t>
            </a:r>
            <a:br>
              <a:rPr lang="lt-LT" dirty="0"/>
            </a:br>
            <a:r>
              <a:rPr lang="lt-LT" dirty="0"/>
              <a:t>atsižvelgti į bendrąsias</a:t>
            </a:r>
            <a:r>
              <a:rPr lang="en-US" dirty="0"/>
              <a:t> </a:t>
            </a:r>
            <a:r>
              <a:rPr lang="lt-LT" dirty="0"/>
              <a:t>nuorodas vaikų ir jaunuolių socialinių ir emocinių gebėjimų ugdymui. Jas išsamiai dalykiškai</a:t>
            </a:r>
            <a:r>
              <a:rPr lang="en-US" dirty="0"/>
              <a:t> </a:t>
            </a:r>
            <a:r>
              <a:rPr lang="lt-LT" dirty="0"/>
              <a:t>ir praktiškai aprašytas galima rasti J. </a:t>
            </a:r>
            <a:r>
              <a:rPr lang="lt-LT" dirty="0" err="1"/>
              <a:t>Vyšniauskytės</a:t>
            </a:r>
            <a:r>
              <a:rPr lang="lt-LT" dirty="0"/>
              <a:t>-Rimkienės ir T.N. </a:t>
            </a:r>
            <a:r>
              <a:rPr lang="lt-LT" dirty="0" err="1"/>
              <a:t>Liobikienės</a:t>
            </a:r>
            <a:r>
              <a:rPr lang="lt-LT" dirty="0"/>
              <a:t> mokomojoje</a:t>
            </a:r>
            <a:br>
              <a:rPr lang="lt-LT" dirty="0"/>
            </a:br>
            <a:r>
              <a:rPr lang="lt-LT" dirty="0"/>
              <a:t>knygoje „Gebėjimai socialinio darbo praktikoje“ (2012, psl. 63-122). </a:t>
            </a:r>
            <a:br>
              <a:rPr lang="lt-LT" dirty="0"/>
            </a:br>
            <a:br>
              <a:rPr lang="lt-LT" dirty="0"/>
            </a:br>
            <a:endParaRPr lang="en-US" dirty="0"/>
          </a:p>
        </p:txBody>
      </p:sp>
    </p:spTree>
    <p:extLst>
      <p:ext uri="{BB962C8B-B14F-4D97-AF65-F5344CB8AC3E}">
        <p14:creationId xmlns:p14="http://schemas.microsoft.com/office/powerpoint/2010/main" val="3195671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Bendradarbiavimas</a:t>
            </a:r>
            <a:r>
              <a:rPr lang="en-US" b="1" dirty="0"/>
              <a:t> </a:t>
            </a:r>
            <a:r>
              <a:rPr lang="en-US" b="1" dirty="0" err="1"/>
              <a:t>su</a:t>
            </a:r>
            <a:r>
              <a:rPr lang="en-US" b="1" dirty="0"/>
              <a:t> </a:t>
            </a:r>
            <a:r>
              <a:rPr lang="en-US" b="1" dirty="0" err="1"/>
              <a:t>pedagogais</a:t>
            </a:r>
            <a:r>
              <a:rPr lang="en-US" dirty="0"/>
              <a:t>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lt-LT" dirty="0"/>
              <a:t>a) išskirti problemines vaiko elgesio sritis (pvz., socialinė sąveika, komunikaciniai gebėjimai, agresyvus elgesys ir t. t.) ir formuoti vaiko socialinius įgūdžius;</a:t>
            </a:r>
            <a:br>
              <a:rPr lang="lt-LT" dirty="0"/>
            </a:br>
            <a:r>
              <a:rPr lang="lt-LT" dirty="0"/>
              <a:t>b) mokyti vaiką tinkamo elgesio būdų ir tam galima pasitelkti įvairius metodus (pvz., padėti jam spręsti konfliktus, įtraukti jį į tam tikras veiklas, kurios skatintų jo savigarbą);</a:t>
            </a:r>
            <a:br>
              <a:rPr lang="lt-LT" dirty="0"/>
            </a:br>
            <a:r>
              <a:rPr lang="lt-LT" dirty="0"/>
              <a:t>c) nuo drausminimo ir kontrolės ar globos palaipsniui pereiti prie pozityvaus elgesio skatinimo; d) plėtoti ir skatinti bendravimą su bendraamžiais, kad vaikas nesijaustų </a:t>
            </a:r>
            <a:r>
              <a:rPr lang="lt-LT" dirty="0" err="1"/>
              <a:t>vienišas,kad</a:t>
            </a:r>
            <a:r>
              <a:rPr lang="lt-LT" dirty="0"/>
              <a:t> ugdytų poreikį bendradarbiauti;</a:t>
            </a:r>
            <a:br>
              <a:rPr lang="lt-LT" dirty="0"/>
            </a:br>
            <a:r>
              <a:rPr lang="lt-LT" dirty="0"/>
              <a:t>e) vaikui svarbu patirti sėkmę, ir mokytojai turi suorganizuoti veiklas, kurios padėtų tai patirti;</a:t>
            </a:r>
            <a:br>
              <a:rPr lang="lt-LT" dirty="0"/>
            </a:br>
            <a:r>
              <a:rPr lang="lt-LT" dirty="0"/>
              <a:t>f) mokytojai turi ugdyti savo elgesio valdymo įgūdžius (balso ir kūno kalbos panaudojimą mokinio elgesiui valdyti, dėmesio visiems klasės mokiniams padalijimą, gerų mokinio elgesio manierų modeliavimą, apgalvojimą ir tinkamų apdovanojimų bei nuobaudų metodų formavimą). </a:t>
            </a:r>
            <a:br>
              <a:rPr lang="lt-LT" dirty="0"/>
            </a:br>
            <a:endParaRPr lang="en-US" dirty="0"/>
          </a:p>
        </p:txBody>
      </p:sp>
    </p:spTree>
    <p:extLst>
      <p:ext uri="{BB962C8B-B14F-4D97-AF65-F5344CB8AC3E}">
        <p14:creationId xmlns:p14="http://schemas.microsoft.com/office/powerpoint/2010/main" val="31582377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id="{FFA1520A-1D3C-405F-AEE7-0F2EF43CB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
        <p:nvSpPr>
          <p:cNvPr id="21" name="Rectangle 9">
            <a:extLst>
              <a:ext uri="{FF2B5EF4-FFF2-40B4-BE49-F238E27FC236}">
                <a16:creationId xmlns:a16="http://schemas.microsoft.com/office/drawing/2014/main" id="{E90A6270-490E-48F6-A622-E5BA1B173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cxnSp>
        <p:nvCxnSpPr>
          <p:cNvPr id="22" name="Straight Connector 11">
            <a:extLst>
              <a:ext uri="{FF2B5EF4-FFF2-40B4-BE49-F238E27FC236}">
                <a16:creationId xmlns:a16="http://schemas.microsoft.com/office/drawing/2014/main" id="{7DBA4893-047A-4913-9A32-C316A849BB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3" name="Rectangle 13">
            <a:extLst>
              <a:ext uri="{FF2B5EF4-FFF2-40B4-BE49-F238E27FC236}">
                <a16:creationId xmlns:a16="http://schemas.microsoft.com/office/drawing/2014/main" id="{F3B3B6C5-748F-437C-AE76-DB11FEA99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197CEB5D-9BB2-475C-BA8D-AC88BB8C97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285441" y="965199"/>
            <a:ext cx="5074558" cy="4927601"/>
          </a:xfrm>
        </p:spPr>
        <p:txBody>
          <a:bodyPr vert="horz" lIns="91440" tIns="45720" rIns="91440" bIns="45720" rtlCol="0" anchor="ctr">
            <a:normAutofit/>
          </a:bodyPr>
          <a:lstStyle/>
          <a:p>
            <a:r>
              <a:rPr lang="en-US" sz="2900">
                <a:solidFill>
                  <a:schemeClr val="tx1">
                    <a:lumMod val="85000"/>
                    <a:lumOff val="15000"/>
                  </a:schemeClr>
                </a:solidFill>
              </a:rPr>
              <a:t>IKI </a:t>
            </a:r>
            <a:br>
              <a:rPr lang="en-US" sz="2900">
                <a:solidFill>
                  <a:schemeClr val="tx1">
                    <a:lumMod val="85000"/>
                    <a:lumOff val="15000"/>
                  </a:schemeClr>
                </a:solidFill>
              </a:rPr>
            </a:br>
            <a:r>
              <a:rPr lang="en-US" sz="2900">
                <a:solidFill>
                  <a:schemeClr val="tx1">
                    <a:lumMod val="85000"/>
                    <a:lumOff val="15000"/>
                  </a:schemeClr>
                </a:solidFill>
              </a:rPr>
              <a:t>KITO SUSITIKIMO!</a:t>
            </a:r>
            <a:br>
              <a:rPr lang="en-US" sz="2900">
                <a:solidFill>
                  <a:schemeClr val="tx1">
                    <a:lumMod val="85000"/>
                    <a:lumOff val="15000"/>
                  </a:schemeClr>
                </a:solidFill>
              </a:rPr>
            </a:br>
            <a:br>
              <a:rPr lang="en-US" sz="2900">
                <a:solidFill>
                  <a:schemeClr val="tx1">
                    <a:lumMod val="85000"/>
                    <a:lumOff val="15000"/>
                  </a:schemeClr>
                </a:solidFill>
              </a:rPr>
            </a:br>
            <a:br>
              <a:rPr lang="en-US" sz="2900">
                <a:solidFill>
                  <a:schemeClr val="tx1">
                    <a:lumMod val="85000"/>
                    <a:lumOff val="15000"/>
                  </a:schemeClr>
                </a:solidFill>
              </a:rPr>
            </a:br>
            <a:br>
              <a:rPr lang="en-US" sz="2900">
                <a:solidFill>
                  <a:schemeClr val="tx1">
                    <a:lumMod val="85000"/>
                    <a:lumOff val="15000"/>
                  </a:schemeClr>
                </a:solidFill>
              </a:rPr>
            </a:br>
            <a:br>
              <a:rPr lang="en-US" sz="2900">
                <a:solidFill>
                  <a:schemeClr val="tx1">
                    <a:lumMod val="85000"/>
                    <a:lumOff val="15000"/>
                  </a:schemeClr>
                </a:solidFill>
              </a:rPr>
            </a:br>
            <a:br>
              <a:rPr lang="en-US" sz="2900">
                <a:solidFill>
                  <a:schemeClr val="tx1">
                    <a:lumMod val="85000"/>
                    <a:lumOff val="15000"/>
                  </a:schemeClr>
                </a:solidFill>
              </a:rPr>
            </a:br>
            <a:br>
              <a:rPr lang="en-US" sz="2900">
                <a:solidFill>
                  <a:schemeClr val="tx1">
                    <a:lumMod val="85000"/>
                    <a:lumOff val="15000"/>
                  </a:schemeClr>
                </a:solidFill>
              </a:rPr>
            </a:br>
            <a:r>
              <a:rPr lang="en-US" sz="2900">
                <a:solidFill>
                  <a:schemeClr val="tx1">
                    <a:lumMod val="85000"/>
                    <a:lumOff val="15000"/>
                  </a:schemeClr>
                </a:solidFill>
              </a:rPr>
              <a:t>Psichologė – psichoterapeutė</a:t>
            </a:r>
            <a:br>
              <a:rPr lang="en-US" sz="2900">
                <a:solidFill>
                  <a:schemeClr val="tx1">
                    <a:lumMod val="85000"/>
                    <a:lumOff val="15000"/>
                  </a:schemeClr>
                </a:solidFill>
              </a:rPr>
            </a:br>
            <a:r>
              <a:rPr lang="en-US" sz="2900">
                <a:solidFill>
                  <a:schemeClr val="tx1">
                    <a:lumMod val="85000"/>
                    <a:lumOff val="15000"/>
                  </a:schemeClr>
                </a:solidFill>
              </a:rPr>
              <a:t> Jolanta Karvelienė</a:t>
            </a:r>
            <a:br>
              <a:rPr lang="en-US" sz="2900">
                <a:solidFill>
                  <a:schemeClr val="tx1">
                    <a:lumMod val="85000"/>
                    <a:lumOff val="15000"/>
                  </a:schemeClr>
                </a:solidFill>
              </a:rPr>
            </a:br>
            <a:r>
              <a:rPr lang="en-US" sz="2900">
                <a:solidFill>
                  <a:schemeClr val="tx1">
                    <a:lumMod val="85000"/>
                    <a:lumOff val="15000"/>
                  </a:schemeClr>
                </a:solidFill>
              </a:rPr>
              <a:t>info@psichologekarveliene.lt</a:t>
            </a:r>
            <a:br>
              <a:rPr lang="en-US" sz="2900">
                <a:solidFill>
                  <a:schemeClr val="tx1">
                    <a:lumMod val="85000"/>
                    <a:lumOff val="15000"/>
                  </a:schemeClr>
                </a:solidFill>
              </a:rPr>
            </a:br>
            <a:r>
              <a:rPr lang="en-US" sz="2900">
                <a:solidFill>
                  <a:schemeClr val="tx1">
                    <a:lumMod val="85000"/>
                    <a:lumOff val="15000"/>
                  </a:schemeClr>
                </a:solidFill>
              </a:rPr>
              <a:t>tel; 868375505</a:t>
            </a:r>
          </a:p>
        </p:txBody>
      </p:sp>
      <p:cxnSp>
        <p:nvCxnSpPr>
          <p:cNvPr id="25" name="Straight Connector 17">
            <a:extLst>
              <a:ext uri="{FF2B5EF4-FFF2-40B4-BE49-F238E27FC236}">
                <a16:creationId xmlns:a16="http://schemas.microsoft.com/office/drawing/2014/main" id="{BB14AD1F-ADD5-46E7-966F-4C0290232F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1918"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667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403FF-A21D-41E1-A622-DC23B675DF66}"/>
              </a:ext>
            </a:extLst>
          </p:cNvPr>
          <p:cNvSpPr>
            <a:spLocks noGrp="1"/>
          </p:cNvSpPr>
          <p:nvPr>
            <p:ph type="title"/>
          </p:nvPr>
        </p:nvSpPr>
        <p:spPr/>
        <p:txBody>
          <a:bodyPr>
            <a:normAutofit/>
          </a:bodyPr>
          <a:lstStyle/>
          <a:p>
            <a:r>
              <a:rPr lang="lt-LT" sz="4400" dirty="0"/>
              <a:t> Įtraukusis ugdymas</a:t>
            </a:r>
            <a:endParaRPr lang="lt-LT" sz="4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CCC9B5B-EBCE-4489-AC4B-70580E1B4139}"/>
              </a:ext>
            </a:extLst>
          </p:cNvPr>
          <p:cNvSpPr>
            <a:spLocks noGrp="1"/>
          </p:cNvSpPr>
          <p:nvPr>
            <p:ph idx="1"/>
          </p:nvPr>
        </p:nvSpPr>
        <p:spPr/>
        <p:txBody>
          <a:bodyPr/>
          <a:lstStyle/>
          <a:p>
            <a:pPr marL="0" indent="0" algn="just">
              <a:buNone/>
            </a:pPr>
            <a:r>
              <a:rPr lang="en-US" sz="2400" b="1" dirty="0"/>
              <a:t>2024 m. </a:t>
            </a:r>
            <a:r>
              <a:rPr lang="en-US" sz="2400" b="1" dirty="0" err="1"/>
              <a:t>rugsėjį</a:t>
            </a:r>
            <a:r>
              <a:rPr lang="en-US" sz="2400" dirty="0"/>
              <a:t> </a:t>
            </a:r>
            <a:r>
              <a:rPr lang="en-US" sz="2400" dirty="0" err="1"/>
              <a:t>įsigaliojo</a:t>
            </a:r>
            <a:r>
              <a:rPr lang="en-US" sz="2400" dirty="0"/>
              <a:t> </a:t>
            </a:r>
            <a:r>
              <a:rPr lang="en-US" sz="2400" dirty="0" err="1"/>
              <a:t>Lietuvos</a:t>
            </a:r>
            <a:r>
              <a:rPr lang="en-US" sz="2400" dirty="0"/>
              <a:t> </a:t>
            </a:r>
            <a:r>
              <a:rPr lang="en-US" sz="2400" dirty="0" err="1"/>
              <a:t>Respublikos</a:t>
            </a:r>
            <a:r>
              <a:rPr lang="en-US" sz="2400" dirty="0"/>
              <a:t> </a:t>
            </a:r>
            <a:r>
              <a:rPr lang="en-US" sz="2400" dirty="0" err="1"/>
              <a:t>Švietimo</a:t>
            </a:r>
            <a:r>
              <a:rPr lang="en-US" sz="2400" dirty="0"/>
              <a:t> </a:t>
            </a:r>
            <a:r>
              <a:rPr lang="en-US" sz="2400" dirty="0" err="1"/>
              <a:t>įstatymo</a:t>
            </a:r>
            <a:r>
              <a:rPr lang="en-US" sz="2400" dirty="0"/>
              <a:t> </a:t>
            </a:r>
            <a:r>
              <a:rPr lang="en-US" sz="2400" dirty="0" err="1"/>
              <a:t>Nr</a:t>
            </a:r>
            <a:r>
              <a:rPr lang="en-US" sz="2400" dirty="0"/>
              <a:t>. I-1489 5, 14, 21, 29, 30, 34 </a:t>
            </a:r>
            <a:r>
              <a:rPr lang="en-US" sz="2400" dirty="0" err="1"/>
              <a:t>ir</a:t>
            </a:r>
            <a:r>
              <a:rPr lang="en-US" sz="2400" dirty="0"/>
              <a:t> 36 </a:t>
            </a:r>
            <a:r>
              <a:rPr lang="en-US" sz="2400" dirty="0" err="1"/>
              <a:t>straipsnių</a:t>
            </a:r>
            <a:r>
              <a:rPr lang="en-US" sz="2400" dirty="0"/>
              <a:t> </a:t>
            </a:r>
            <a:r>
              <a:rPr lang="en-US" sz="2400" dirty="0" err="1"/>
              <a:t>pakeitimas</a:t>
            </a:r>
            <a:r>
              <a:rPr lang="en-US" sz="2400" dirty="0"/>
              <a:t> </a:t>
            </a:r>
            <a:r>
              <a:rPr lang="en-US" sz="2400" dirty="0" err="1"/>
              <a:t>ir</a:t>
            </a:r>
            <a:r>
              <a:rPr lang="en-US" sz="2400" dirty="0"/>
              <a:t> </a:t>
            </a:r>
            <a:r>
              <a:rPr lang="en-US" sz="2400" dirty="0" err="1"/>
              <a:t>įstatymo</a:t>
            </a:r>
            <a:r>
              <a:rPr lang="en-US" sz="2400" dirty="0"/>
              <a:t> </a:t>
            </a:r>
            <a:r>
              <a:rPr lang="en-US" sz="2400" dirty="0" err="1"/>
              <a:t>papildymas</a:t>
            </a:r>
            <a:r>
              <a:rPr lang="en-US" sz="2400" dirty="0"/>
              <a:t> 45 </a:t>
            </a:r>
            <a:r>
              <a:rPr lang="en-US" sz="2400" dirty="0" err="1"/>
              <a:t>straipsniu</a:t>
            </a:r>
            <a:r>
              <a:rPr lang="en-US" sz="2400" dirty="0"/>
              <a:t>, </a:t>
            </a:r>
            <a:r>
              <a:rPr lang="en-US" sz="2400" dirty="0" err="1"/>
              <a:t>kurie</a:t>
            </a:r>
            <a:r>
              <a:rPr lang="en-US" sz="2400" dirty="0"/>
              <a:t> </a:t>
            </a:r>
            <a:r>
              <a:rPr lang="en-US" sz="2400" dirty="0" err="1"/>
              <a:t>numato</a:t>
            </a:r>
            <a:r>
              <a:rPr lang="en-US" sz="2400" dirty="0"/>
              <a:t>, </a:t>
            </a:r>
            <a:r>
              <a:rPr lang="en-US" sz="2400" dirty="0" err="1"/>
              <a:t>kad</a:t>
            </a:r>
            <a:r>
              <a:rPr lang="en-US" sz="2400" dirty="0"/>
              <a:t> </a:t>
            </a:r>
            <a:r>
              <a:rPr lang="en-US" sz="2400" b="1" dirty="0" err="1"/>
              <a:t>kiekvienam</a:t>
            </a:r>
            <a:r>
              <a:rPr lang="en-US" sz="2400" b="1" dirty="0"/>
              <a:t> </a:t>
            </a:r>
            <a:r>
              <a:rPr lang="en-US" sz="2400" b="1" dirty="0" err="1"/>
              <a:t>vaikui</a:t>
            </a:r>
            <a:r>
              <a:rPr lang="en-US" sz="2400" b="1" dirty="0"/>
              <a:t> </a:t>
            </a:r>
            <a:r>
              <a:rPr lang="en-US" sz="2400" b="1" dirty="0" err="1"/>
              <a:t>turi</a:t>
            </a:r>
            <a:r>
              <a:rPr lang="en-US" sz="2400" b="1" dirty="0"/>
              <a:t> </a:t>
            </a:r>
            <a:r>
              <a:rPr lang="en-US" sz="2400" b="1" dirty="0" err="1"/>
              <a:t>būti</a:t>
            </a:r>
            <a:r>
              <a:rPr lang="en-US" sz="2400" b="1" dirty="0"/>
              <a:t> </a:t>
            </a:r>
            <a:r>
              <a:rPr lang="en-US" sz="2400" b="1" dirty="0" err="1"/>
              <a:t>sudarytos</a:t>
            </a:r>
            <a:r>
              <a:rPr lang="en-US" sz="2400" b="1" dirty="0"/>
              <a:t> </a:t>
            </a:r>
            <a:r>
              <a:rPr lang="en-US" sz="2400" b="1" dirty="0" err="1"/>
              <a:t>sąlygos</a:t>
            </a:r>
            <a:r>
              <a:rPr lang="en-US" sz="2400" b="1" dirty="0"/>
              <a:t> </a:t>
            </a:r>
            <a:r>
              <a:rPr lang="en-US" sz="2400" b="1" dirty="0" err="1"/>
              <a:t>ugdytis</a:t>
            </a:r>
            <a:r>
              <a:rPr lang="en-US" sz="2400" b="1" dirty="0"/>
              <a:t> </a:t>
            </a:r>
            <a:r>
              <a:rPr lang="en-US" sz="2400" b="1" dirty="0" err="1"/>
              <a:t>artimiausioje</a:t>
            </a:r>
            <a:r>
              <a:rPr lang="en-US" sz="2400" b="1" dirty="0"/>
              <a:t> </a:t>
            </a:r>
            <a:r>
              <a:rPr lang="en-US" sz="2400" b="1" dirty="0" err="1"/>
              <a:t>ugdymo</a:t>
            </a:r>
            <a:r>
              <a:rPr lang="en-US" sz="2400" b="1" dirty="0"/>
              <a:t> </a:t>
            </a:r>
            <a:r>
              <a:rPr lang="en-US" sz="2400" b="1" dirty="0" err="1"/>
              <a:t>įstaigoje</a:t>
            </a:r>
            <a:r>
              <a:rPr lang="en-US" sz="2400" dirty="0"/>
              <a:t> (</a:t>
            </a:r>
            <a:r>
              <a:rPr lang="en-US" sz="2400" dirty="0" err="1"/>
              <a:t>darželyje</a:t>
            </a:r>
            <a:r>
              <a:rPr lang="en-US" sz="2400" dirty="0"/>
              <a:t>, </a:t>
            </a:r>
            <a:r>
              <a:rPr lang="en-US" sz="2400" dirty="0" err="1"/>
              <a:t>mokykloje</a:t>
            </a:r>
            <a:r>
              <a:rPr lang="en-US" sz="2400" dirty="0"/>
              <a:t>) </a:t>
            </a:r>
            <a:r>
              <a:rPr lang="en-US" sz="2400" b="1" dirty="0" err="1"/>
              <a:t>kartu</a:t>
            </a:r>
            <a:r>
              <a:rPr lang="en-US" sz="2400" b="1" dirty="0"/>
              <a:t> </a:t>
            </a:r>
            <a:r>
              <a:rPr lang="en-US" sz="2400" b="1" dirty="0" err="1"/>
              <a:t>su</a:t>
            </a:r>
            <a:r>
              <a:rPr lang="en-US" sz="2400" b="1" dirty="0"/>
              <a:t> </a:t>
            </a:r>
            <a:r>
              <a:rPr lang="en-US" sz="2400" b="1" dirty="0" err="1"/>
              <a:t>savo</a:t>
            </a:r>
            <a:r>
              <a:rPr lang="en-US" sz="2400" b="1" dirty="0"/>
              <a:t> </a:t>
            </a:r>
            <a:r>
              <a:rPr lang="en-US" sz="2400" b="1" dirty="0" err="1"/>
              <a:t>bendraamžiais</a:t>
            </a:r>
            <a:r>
              <a:rPr lang="en-US" sz="2400" b="1" dirty="0"/>
              <a:t>.</a:t>
            </a:r>
            <a:endParaRPr lang="lt-LT" sz="2400" b="1" dirty="0"/>
          </a:p>
          <a:p>
            <a:pPr algn="just"/>
            <a:endParaRPr lang="en-US" dirty="0"/>
          </a:p>
          <a:p>
            <a:pPr algn="just"/>
            <a:endParaRPr lang="lt-LT" sz="2000" dirty="0">
              <a:latin typeface="Times New Roman" panose="02020603050405020304" pitchFamily="18" charset="0"/>
              <a:cs typeface="Times New Roman" panose="02020603050405020304" pitchFamily="18" charset="0"/>
            </a:endParaRPr>
          </a:p>
          <a:p>
            <a:endParaRPr lang="lt-LT" dirty="0"/>
          </a:p>
        </p:txBody>
      </p:sp>
    </p:spTree>
    <p:extLst>
      <p:ext uri="{BB962C8B-B14F-4D97-AF65-F5344CB8AC3E}">
        <p14:creationId xmlns:p14="http://schemas.microsoft.com/office/powerpoint/2010/main" val="267274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4800" dirty="0"/>
              <a:t>Įtraukusis ugdymas</a:t>
            </a:r>
            <a:endParaRPr lang="en-US" sz="4800" dirty="0"/>
          </a:p>
        </p:txBody>
      </p:sp>
      <p:sp>
        <p:nvSpPr>
          <p:cNvPr id="3" name="Content Placeholder 2"/>
          <p:cNvSpPr>
            <a:spLocks noGrp="1"/>
          </p:cNvSpPr>
          <p:nvPr>
            <p:ph idx="1"/>
          </p:nvPr>
        </p:nvSpPr>
        <p:spPr/>
        <p:txBody>
          <a:bodyPr/>
          <a:lstStyle/>
          <a:p>
            <a:r>
              <a:rPr lang="en-US" sz="2000" b="1" dirty="0"/>
              <a:t>Įtraukusis </a:t>
            </a:r>
            <a:r>
              <a:rPr lang="en-US" sz="2000" b="1" dirty="0" err="1"/>
              <a:t>ugdymas</a:t>
            </a:r>
            <a:r>
              <a:rPr lang="en-US" sz="2000" dirty="0"/>
              <a:t> – </a:t>
            </a:r>
            <a:r>
              <a:rPr lang="en-US" sz="2000" dirty="0" err="1"/>
              <a:t>procesas</a:t>
            </a:r>
            <a:r>
              <a:rPr lang="en-US" sz="2000" dirty="0"/>
              <a:t>, </a:t>
            </a:r>
            <a:r>
              <a:rPr lang="en-US" sz="2000" dirty="0" err="1"/>
              <a:t>kuriame</a:t>
            </a:r>
            <a:r>
              <a:rPr lang="en-US" sz="2000" dirty="0"/>
              <a:t> </a:t>
            </a:r>
            <a:r>
              <a:rPr lang="en-US" sz="2000" dirty="0" err="1"/>
              <a:t>atsižvelgiama</a:t>
            </a:r>
            <a:r>
              <a:rPr lang="en-US" sz="2000" dirty="0"/>
              <a:t> į </a:t>
            </a:r>
            <a:r>
              <a:rPr lang="en-US" sz="2000" dirty="0" err="1"/>
              <a:t>mokinių</a:t>
            </a:r>
            <a:r>
              <a:rPr lang="en-US" sz="2000" dirty="0"/>
              <a:t> </a:t>
            </a:r>
            <a:r>
              <a:rPr lang="en-US" sz="2000" dirty="0" err="1"/>
              <a:t>socialinę</a:t>
            </a:r>
            <a:r>
              <a:rPr lang="en-US" sz="2000" dirty="0"/>
              <a:t>, </a:t>
            </a:r>
            <a:r>
              <a:rPr lang="en-US" sz="2000" dirty="0" err="1"/>
              <a:t>kultūrinę</a:t>
            </a:r>
            <a:r>
              <a:rPr lang="en-US" sz="2000" dirty="0"/>
              <a:t>, </a:t>
            </a:r>
            <a:r>
              <a:rPr lang="en-US" sz="2000" dirty="0" err="1"/>
              <a:t>mokymosi</a:t>
            </a:r>
            <a:r>
              <a:rPr lang="en-US" sz="2000" dirty="0"/>
              <a:t> </a:t>
            </a:r>
            <a:r>
              <a:rPr lang="en-US" sz="2000" dirty="0" err="1"/>
              <a:t>įvairovę</a:t>
            </a:r>
            <a:r>
              <a:rPr lang="en-US" sz="2000" dirty="0"/>
              <a:t> </a:t>
            </a:r>
            <a:r>
              <a:rPr lang="en-US" sz="2000" dirty="0" err="1"/>
              <a:t>ir</a:t>
            </a:r>
            <a:r>
              <a:rPr lang="en-US" sz="2000" dirty="0"/>
              <a:t> </a:t>
            </a:r>
            <a:r>
              <a:rPr lang="en-US" sz="2000" dirty="0" err="1"/>
              <a:t>remiamasi</a:t>
            </a:r>
            <a:r>
              <a:rPr lang="en-US" sz="2000" dirty="0"/>
              <a:t> </a:t>
            </a:r>
            <a:r>
              <a:rPr lang="en-US" sz="2000" dirty="0" err="1"/>
              <a:t>veiksniais</a:t>
            </a:r>
            <a:r>
              <a:rPr lang="en-US" sz="2000" dirty="0"/>
              <a:t>, </a:t>
            </a:r>
            <a:r>
              <a:rPr lang="en-US" sz="2000" dirty="0" err="1"/>
              <a:t>pade-dančiais</a:t>
            </a:r>
            <a:r>
              <a:rPr lang="en-US" sz="2000" dirty="0"/>
              <a:t> </a:t>
            </a:r>
            <a:r>
              <a:rPr lang="en-US" sz="2000" dirty="0" err="1"/>
              <a:t>nustatyti</a:t>
            </a:r>
            <a:r>
              <a:rPr lang="en-US" sz="2000" dirty="0"/>
              <a:t> </a:t>
            </a:r>
            <a:r>
              <a:rPr lang="en-US" sz="2000" dirty="0" err="1"/>
              <a:t>bei</a:t>
            </a:r>
            <a:r>
              <a:rPr lang="en-US" sz="2000" dirty="0"/>
              <a:t> </a:t>
            </a:r>
            <a:r>
              <a:rPr lang="en-US" sz="2000" dirty="0" err="1"/>
              <a:t>šalinti</a:t>
            </a:r>
            <a:r>
              <a:rPr lang="en-US" sz="2000" dirty="0"/>
              <a:t> </a:t>
            </a:r>
            <a:r>
              <a:rPr lang="en-US" sz="2000" dirty="0" err="1"/>
              <a:t>kliūtis</a:t>
            </a:r>
            <a:r>
              <a:rPr lang="en-US" sz="2000" dirty="0"/>
              <a:t> </a:t>
            </a:r>
            <a:r>
              <a:rPr lang="en-US" sz="2000" dirty="0" err="1"/>
              <a:t>mokymuisi</a:t>
            </a:r>
            <a:r>
              <a:rPr lang="en-US" sz="2000" dirty="0"/>
              <a:t> </a:t>
            </a:r>
            <a:r>
              <a:rPr lang="en-US" sz="2000" dirty="0" err="1"/>
              <a:t>ir</a:t>
            </a:r>
            <a:r>
              <a:rPr lang="en-US" sz="2000" dirty="0"/>
              <a:t> </a:t>
            </a:r>
            <a:r>
              <a:rPr lang="en-US" sz="2000" dirty="0" err="1"/>
              <a:t>dalyvavimui</a:t>
            </a:r>
            <a:r>
              <a:rPr lang="en-US" sz="2000" dirty="0"/>
              <a:t> </a:t>
            </a:r>
            <a:r>
              <a:rPr lang="en-US" sz="2000" dirty="0" err="1"/>
              <a:t>švietime</a:t>
            </a:r>
            <a:r>
              <a:rPr lang="lt-LT" sz="2000" dirty="0"/>
              <a:t>.</a:t>
            </a:r>
          </a:p>
          <a:p>
            <a:r>
              <a:rPr lang="lt-LT" sz="2000" dirty="0"/>
              <a:t>Įtraukiojo ugdymo principas – aplinka, mokykla, metodai pritaikyti taip, kad mokinys galėtų maksimaliai save realizuoti. </a:t>
            </a:r>
          </a:p>
          <a:p>
            <a:r>
              <a:rPr lang="lt-LT" sz="2000" dirty="0"/>
              <a:t>Įtraukusis ugdymas – svarbus žingsnis visuomenei ir švietimui. </a:t>
            </a:r>
          </a:p>
          <a:p>
            <a:r>
              <a:rPr lang="lt-LT" sz="2000" dirty="0"/>
              <a:t>Įtraukusis ugdymas – ugdymas kiekvienam. </a:t>
            </a:r>
          </a:p>
          <a:p>
            <a:r>
              <a:rPr lang="lt-LT" sz="2000" dirty="0"/>
              <a:t>Įtraukusis ugdymas – komandinis darbas. </a:t>
            </a:r>
          </a:p>
          <a:p>
            <a:endParaRPr lang="en-US" dirty="0"/>
          </a:p>
        </p:txBody>
      </p:sp>
    </p:spTree>
    <p:extLst>
      <p:ext uri="{BB962C8B-B14F-4D97-AF65-F5344CB8AC3E}">
        <p14:creationId xmlns:p14="http://schemas.microsoft.com/office/powerpoint/2010/main" val="77417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Specialieji </a:t>
            </a:r>
            <a:r>
              <a:rPr lang="en-US" b="1" dirty="0" err="1"/>
              <a:t>ugdymosi</a:t>
            </a:r>
            <a:r>
              <a:rPr lang="en-US" b="1" dirty="0"/>
              <a:t> </a:t>
            </a:r>
            <a:r>
              <a:rPr lang="en-US" b="1" dirty="0" err="1"/>
              <a:t>poreikiai</a:t>
            </a:r>
            <a:r>
              <a:rPr lang="lt-LT" b="1" dirty="0"/>
              <a:t> (SUP)</a:t>
            </a:r>
            <a:endParaRPr lang="en-US" dirty="0"/>
          </a:p>
        </p:txBody>
      </p:sp>
      <p:sp>
        <p:nvSpPr>
          <p:cNvPr id="3" name="Content Placeholder 2"/>
          <p:cNvSpPr>
            <a:spLocks noGrp="1"/>
          </p:cNvSpPr>
          <p:nvPr>
            <p:ph idx="1"/>
          </p:nvPr>
        </p:nvSpPr>
        <p:spPr/>
        <p:txBody>
          <a:bodyPr/>
          <a:lstStyle/>
          <a:p>
            <a:r>
              <a:rPr lang="en-US" b="1" dirty="0"/>
              <a:t>Specialieji </a:t>
            </a:r>
            <a:r>
              <a:rPr lang="en-US" b="1" dirty="0" err="1"/>
              <a:t>ugdymosi</a:t>
            </a:r>
            <a:r>
              <a:rPr lang="en-US" b="1" dirty="0"/>
              <a:t> </a:t>
            </a:r>
            <a:r>
              <a:rPr lang="en-US" b="1" dirty="0" err="1"/>
              <a:t>poreikiai</a:t>
            </a:r>
            <a:r>
              <a:rPr lang="en-US" b="1" dirty="0"/>
              <a:t> </a:t>
            </a:r>
            <a:r>
              <a:rPr lang="en-US" dirty="0"/>
              <a:t>(</a:t>
            </a:r>
            <a:r>
              <a:rPr lang="en-US" dirty="0" err="1"/>
              <a:t>toliau</a:t>
            </a:r>
            <a:r>
              <a:rPr lang="en-US" dirty="0"/>
              <a:t> – SUP) – </a:t>
            </a:r>
            <a:r>
              <a:rPr lang="en-US" dirty="0" err="1"/>
              <a:t>pagalbos</a:t>
            </a:r>
            <a:r>
              <a:rPr lang="en-US" dirty="0"/>
              <a:t> </a:t>
            </a:r>
            <a:r>
              <a:rPr lang="en-US" dirty="0" err="1"/>
              <a:t>ir</a:t>
            </a:r>
            <a:r>
              <a:rPr lang="en-US" dirty="0"/>
              <a:t> </a:t>
            </a:r>
            <a:r>
              <a:rPr lang="en-US" dirty="0" err="1"/>
              <a:t>paslaugų</a:t>
            </a:r>
            <a:r>
              <a:rPr lang="en-US" dirty="0"/>
              <a:t> </a:t>
            </a:r>
            <a:r>
              <a:rPr lang="en-US" dirty="0" err="1"/>
              <a:t>ugdymo</a:t>
            </a:r>
            <a:r>
              <a:rPr lang="en-US" dirty="0"/>
              <a:t> </a:t>
            </a:r>
            <a:r>
              <a:rPr lang="en-US" dirty="0" err="1"/>
              <a:t>procese</a:t>
            </a:r>
            <a:r>
              <a:rPr lang="en-US" dirty="0"/>
              <a:t> </a:t>
            </a:r>
            <a:r>
              <a:rPr lang="en-US" dirty="0" err="1"/>
              <a:t>reikmė</a:t>
            </a:r>
            <a:r>
              <a:rPr lang="en-US" dirty="0"/>
              <a:t>, </a:t>
            </a:r>
            <a:r>
              <a:rPr lang="en-US" dirty="0" err="1"/>
              <a:t>atsirandanti</a:t>
            </a:r>
            <a:r>
              <a:rPr lang="en-US" dirty="0"/>
              <a:t> </a:t>
            </a:r>
            <a:r>
              <a:rPr lang="en-US" dirty="0" err="1"/>
              <a:t>dėl</a:t>
            </a:r>
            <a:r>
              <a:rPr lang="en-US" dirty="0"/>
              <a:t> </a:t>
            </a:r>
            <a:r>
              <a:rPr lang="en-US" dirty="0" err="1"/>
              <a:t>išskirtinių</a:t>
            </a:r>
            <a:r>
              <a:rPr lang="en-US" dirty="0"/>
              <a:t> </a:t>
            </a:r>
            <a:r>
              <a:rPr lang="en-US" dirty="0" err="1"/>
              <a:t>asmens</a:t>
            </a:r>
            <a:r>
              <a:rPr lang="en-US" dirty="0"/>
              <a:t> </a:t>
            </a:r>
            <a:r>
              <a:rPr lang="en-US" dirty="0" err="1"/>
              <a:t>gabumų</a:t>
            </a:r>
            <a:r>
              <a:rPr lang="en-US" dirty="0"/>
              <a:t>, </a:t>
            </a:r>
            <a:r>
              <a:rPr lang="en-US" dirty="0" err="1"/>
              <a:t>įgimtų</a:t>
            </a:r>
            <a:r>
              <a:rPr lang="en-US" dirty="0"/>
              <a:t> </a:t>
            </a:r>
            <a:r>
              <a:rPr lang="en-US" dirty="0" err="1"/>
              <a:t>ar</a:t>
            </a:r>
            <a:r>
              <a:rPr lang="en-US" dirty="0"/>
              <a:t> </a:t>
            </a:r>
            <a:r>
              <a:rPr lang="en-US" dirty="0" err="1"/>
              <a:t>įgytų</a:t>
            </a:r>
            <a:r>
              <a:rPr lang="en-US" dirty="0"/>
              <a:t> </a:t>
            </a:r>
            <a:r>
              <a:rPr lang="en-US" dirty="0" err="1"/>
              <a:t>sutrikimų</a:t>
            </a:r>
            <a:r>
              <a:rPr lang="en-US" dirty="0"/>
              <a:t>, </a:t>
            </a:r>
            <a:r>
              <a:rPr lang="en-US" dirty="0" err="1"/>
              <a:t>nepalankių</a:t>
            </a:r>
            <a:r>
              <a:rPr lang="en-US" dirty="0"/>
              <a:t> </a:t>
            </a:r>
            <a:r>
              <a:rPr lang="en-US" dirty="0" err="1"/>
              <a:t>aplinkos</a:t>
            </a:r>
            <a:r>
              <a:rPr lang="en-US" dirty="0"/>
              <a:t> </a:t>
            </a:r>
            <a:r>
              <a:rPr lang="en-US" dirty="0" err="1"/>
              <a:t>veiksnių</a:t>
            </a:r>
            <a:r>
              <a:rPr lang="en-US" dirty="0"/>
              <a:t>. </a:t>
            </a:r>
            <a:r>
              <a:rPr lang="en-US" b="1" dirty="0"/>
              <a:t>Specialieji </a:t>
            </a:r>
            <a:r>
              <a:rPr lang="en-US" b="1" dirty="0" err="1"/>
              <a:t>ugdymosi</a:t>
            </a:r>
            <a:r>
              <a:rPr lang="en-US" b="1" dirty="0"/>
              <a:t> </a:t>
            </a:r>
            <a:r>
              <a:rPr lang="en-US" b="1" dirty="0" err="1"/>
              <a:t>poreikiai</a:t>
            </a:r>
            <a:r>
              <a:rPr lang="en-US" b="1" dirty="0"/>
              <a:t> – tai </a:t>
            </a:r>
            <a:r>
              <a:rPr lang="en-US" b="1" dirty="0" err="1"/>
              <a:t>individualių</a:t>
            </a:r>
            <a:r>
              <a:rPr lang="en-US" b="1" dirty="0"/>
              <a:t> </a:t>
            </a:r>
            <a:r>
              <a:rPr lang="en-US" b="1" dirty="0" err="1"/>
              <a:t>ugdymosi</a:t>
            </a:r>
            <a:r>
              <a:rPr lang="en-US" b="1" dirty="0"/>
              <a:t> </a:t>
            </a:r>
            <a:r>
              <a:rPr lang="en-US" b="1" dirty="0" err="1"/>
              <a:t>poreikių</a:t>
            </a:r>
            <a:r>
              <a:rPr lang="en-US" b="1" dirty="0"/>
              <a:t> </a:t>
            </a:r>
            <a:r>
              <a:rPr lang="en-US" b="1" dirty="0" err="1"/>
              <a:t>grupė</a:t>
            </a:r>
            <a:r>
              <a:rPr lang="en-US" b="1" dirty="0"/>
              <a:t>.</a:t>
            </a:r>
            <a:endParaRPr lang="en-US" dirty="0"/>
          </a:p>
          <a:p>
            <a:endParaRPr lang="en-US" dirty="0"/>
          </a:p>
        </p:txBody>
      </p:sp>
    </p:spTree>
    <p:extLst>
      <p:ext uri="{BB962C8B-B14F-4D97-AF65-F5344CB8AC3E}">
        <p14:creationId xmlns:p14="http://schemas.microsoft.com/office/powerpoint/2010/main" val="426992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4800" dirty="0"/>
              <a:t>Batų dydžio vidurkis? </a:t>
            </a:r>
            <a:endParaRPr lang="en-US" sz="4800" dirty="0"/>
          </a:p>
        </p:txBody>
      </p:sp>
      <p:pic>
        <p:nvPicPr>
          <p:cNvPr id="1032" name="Picture 8" descr="Download Air Force 1 Png - Full Size PNG Image - PNGkit">
            <a:extLst>
              <a:ext uri="{FF2B5EF4-FFF2-40B4-BE49-F238E27FC236}">
                <a16:creationId xmlns:a16="http://schemas.microsoft.com/office/drawing/2014/main" id="{E63E7ECF-2FDB-C0C1-AFB0-6EB2919E1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590800"/>
            <a:ext cx="72136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9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r>
              <a:rPr lang="lt-LT" b="1" dirty="0"/>
              <a:t>Ar vaikas gali gauti mokytojo padėjėjo pagalbą?</a:t>
            </a:r>
            <a:endParaRPr lang="lt-LT" dirty="0"/>
          </a:p>
          <a:p>
            <a:r>
              <a:rPr lang="lt-LT" dirty="0"/>
              <a:t>Mokykla (mokyklos savininko leidimu) gali steigti mokytojo padėjėjo etatą (vadovaudamasi švietimo ir mokslo ministro 2011 m. liepos 8 d. įsakymu Nr. V-1229 „Dėl specialiosios pagalbos teikimo mokyklose (išskyrus aukštąsias mokyklas) </a:t>
            </a:r>
            <a:r>
              <a:rPr lang="lt-LT" dirty="0">
                <a:hlinkClick r:id="rId2"/>
              </a:rPr>
              <a:t>tvarkos aprašo</a:t>
            </a:r>
            <a:r>
              <a:rPr lang="lt-LT" dirty="0"/>
              <a:t> patvirtinimo“). Mokytojo padėjėjo etatas gali būti steigiamas, jei mokykloje mokosi bent vienas mokinys, turintis vidutinių, didelių ar labai didelių specialiųjų ugdymosi poreikių ir negalintis savarankiškai dalyvauti ugdymo procese.</a:t>
            </a:r>
          </a:p>
          <a:p>
            <a:r>
              <a:rPr lang="lt-LT" b="1" dirty="0"/>
              <a:t>Kokiam mokinių skaičiui gali teikti pagalbą vienu etatu dirbantis logopedas, specialusis pedagogas </a:t>
            </a:r>
            <a:r>
              <a:rPr lang="lt-LT" b="1" dirty="0" err="1"/>
              <a:t>tiflopedagogas</a:t>
            </a:r>
            <a:r>
              <a:rPr lang="lt-LT" b="1" dirty="0"/>
              <a:t> ar surdopedagogas?</a:t>
            </a:r>
            <a:endParaRPr lang="lt-LT" dirty="0"/>
          </a:p>
          <a:p>
            <a:r>
              <a:rPr lang="lt-LT" dirty="0"/>
              <a:t>Lietuvos Respublikos švietimo ir mokslo ministro 2011 m. liepos 8 d. įsakymu Nr. V-1228 patvirtintas „Specialiosios pedagoginės pagalbos asmeniui iki 21 metų teikimo ir kvalifikacinių reikalavimų nustatymo šios pagalbos teikėjams </a:t>
            </a:r>
            <a:r>
              <a:rPr lang="lt-LT" dirty="0">
                <a:hlinkClick r:id="rId3"/>
              </a:rPr>
              <a:t>tvarkos aprašas“</a:t>
            </a:r>
            <a:r>
              <a:rPr lang="lt-LT" dirty="0"/>
              <a:t> reglamentuoja specialiosios pedagoginės pagalbos teikėjus ir gavėjus bei pagalbos organizavimą.</a:t>
            </a:r>
          </a:p>
          <a:p>
            <a:r>
              <a:rPr lang="lt-LT" dirty="0">
                <a:hlinkClick r:id="rId4"/>
              </a:rPr>
              <a:t>Mokinių, turinčių specialiųjų ugdymosi poreikių, ugdymo organizavimas</a:t>
            </a:r>
            <a:endParaRPr lang="lt-LT" dirty="0"/>
          </a:p>
          <a:p>
            <a:r>
              <a:rPr lang="lt-LT" dirty="0">
                <a:hlinkClick r:id="rId5"/>
              </a:rPr>
              <a:t>Specialiųjų poreikių mokinių, turinčių vidutinį, žymų ir labai žymų intelekto sutrikimą, ugdymas</a:t>
            </a:r>
            <a:endParaRPr lang="lt-LT" dirty="0"/>
          </a:p>
          <a:p>
            <a:r>
              <a:rPr lang="lt-LT" dirty="0">
                <a:hlinkClick r:id="rId6"/>
              </a:rPr>
              <a:t>Mokinių, turinčių specialiųjų ugdymo(</a:t>
            </a:r>
            <a:r>
              <a:rPr lang="lt-LT" dirty="0" err="1">
                <a:hlinkClick r:id="rId6"/>
              </a:rPr>
              <a:t>si</a:t>
            </a:r>
            <a:r>
              <a:rPr lang="lt-LT" dirty="0">
                <a:hlinkClick r:id="rId6"/>
              </a:rPr>
              <a:t>) poreikių, ugdymo turinio individualizavimas</a:t>
            </a:r>
            <a:endParaRPr lang="lt-LT" dirty="0"/>
          </a:p>
          <a:p>
            <a:r>
              <a:rPr lang="lt-LT" dirty="0"/>
              <a:t>https://smsm.lrv.lt/lt/veiklos-sritys-1/smm-svietimas/svietimas-pradinis-ugdymas/mokiniu-turinciu-specialiuju-ugdymosi-poreikiu-ugdymas-2/?lang=lt</a:t>
            </a:r>
          </a:p>
          <a:p>
            <a:endParaRPr lang="en-US" dirty="0"/>
          </a:p>
        </p:txBody>
      </p:sp>
    </p:spTree>
    <p:extLst>
      <p:ext uri="{BB962C8B-B14F-4D97-AF65-F5344CB8AC3E}">
        <p14:creationId xmlns:p14="http://schemas.microsoft.com/office/powerpoint/2010/main" val="2985139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err="1"/>
              <a:t>Ugdymo</a:t>
            </a:r>
            <a:r>
              <a:rPr lang="pt-BR" dirty="0"/>
              <a:t> </a:t>
            </a:r>
            <a:r>
              <a:rPr lang="pt-BR" dirty="0" err="1"/>
              <a:t>aplinkos</a:t>
            </a:r>
            <a:r>
              <a:rPr lang="pt-BR" dirty="0"/>
              <a:t> ir </a:t>
            </a:r>
            <a:r>
              <a:rPr lang="pt-BR" dirty="0" err="1"/>
              <a:t>priemonių</a:t>
            </a:r>
            <a:r>
              <a:rPr lang="pt-BR" dirty="0"/>
              <a:t> </a:t>
            </a:r>
            <a:r>
              <a:rPr lang="pt-BR" dirty="0" err="1"/>
              <a:t>pritaikymas</a:t>
            </a:r>
            <a:r>
              <a:rPr lang="lt-LT" dirty="0"/>
              <a:t>:</a:t>
            </a:r>
            <a:endParaRPr lang="en-US" dirty="0"/>
          </a:p>
        </p:txBody>
      </p:sp>
      <p:sp>
        <p:nvSpPr>
          <p:cNvPr id="3" name="Content Placeholder 2"/>
          <p:cNvSpPr>
            <a:spLocks noGrp="1"/>
          </p:cNvSpPr>
          <p:nvPr>
            <p:ph idx="1"/>
          </p:nvPr>
        </p:nvSpPr>
        <p:spPr/>
        <p:txBody>
          <a:bodyPr>
            <a:normAutofit/>
          </a:bodyPr>
          <a:lstStyle/>
          <a:p>
            <a:r>
              <a:rPr lang="lt-LT" dirty="0"/>
              <a:t>Aplinkos pritaikymas:</a:t>
            </a:r>
          </a:p>
          <a:p>
            <a:pPr marL="0" indent="0">
              <a:buNone/>
            </a:pPr>
            <a:r>
              <a:rPr lang="lt-LT" b="1" dirty="0"/>
              <a:t>turintiems negalią dėl judesio ir padėties sutrikimo (-ų): </a:t>
            </a:r>
            <a:r>
              <a:rPr lang="lt-LT" dirty="0"/>
              <a:t>įvažiavimas, rampos, keltuvai, neįgaliesiems įrengti tualetai, specialiai praplatintos kabinetų durys, stalai ir kėdės pagal poreikį sumažinti arba paaukštinti ir kt.;</a:t>
            </a:r>
          </a:p>
          <a:p>
            <a:r>
              <a:rPr lang="lt-LT" b="1" dirty="0"/>
              <a:t>turintiems negalią dėl regos sutrikimo</a:t>
            </a:r>
            <a:r>
              <a:rPr lang="lt-LT" dirty="0"/>
              <a:t>: tinkamu kontrastu pažymėti paviršiai (stiklinės durys, kontrastingomis juostomis pažymėti laiptai ir t. t.), nuorodos, kabinetų numeriai ir kita informacija pateikta tinkamo dydžio šriftu, tinkamai apšviesta, naudojami garsiniai šviesoforai;</a:t>
            </a:r>
          </a:p>
          <a:p>
            <a:r>
              <a:rPr lang="lt-LT" b="1" dirty="0"/>
              <a:t>turintiems negalią dėl klausos sutrikimo</a:t>
            </a:r>
            <a:r>
              <a:rPr lang="lt-LT" dirty="0"/>
              <a:t>: pastatuose montuojama informavimo ar evakuacijos įranga turi veikti ne tik garso, bet ir šviesos signalais;</a:t>
            </a:r>
          </a:p>
          <a:p>
            <a:endParaRPr lang="lt-LT" dirty="0"/>
          </a:p>
          <a:p>
            <a:endParaRPr lang="en-US" dirty="0"/>
          </a:p>
        </p:txBody>
      </p:sp>
    </p:spTree>
    <p:extLst>
      <p:ext uri="{BB962C8B-B14F-4D97-AF65-F5344CB8AC3E}">
        <p14:creationId xmlns:p14="http://schemas.microsoft.com/office/powerpoint/2010/main" val="3280298200"/>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2757</TotalTime>
  <Words>2562</Words>
  <Application>Microsoft Office PowerPoint</Application>
  <PresentationFormat>On-screen Show (4:3)</PresentationFormat>
  <Paragraphs>144</Paragraphs>
  <Slides>33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Calibri Light</vt:lpstr>
      <vt:lpstr>Century</vt:lpstr>
      <vt:lpstr>Times New Roman</vt:lpstr>
      <vt:lpstr>Wingdings</vt:lpstr>
      <vt:lpstr>Retrospect</vt:lpstr>
      <vt:lpstr>Mokinių, turinčių skirtingus ugdymosi poreikius, pasiekimų vertinimas ir įsivertinimas, mokytojų kompetencijų tobulinimas    Įtraukusis ugdymas. Specialieji ugdymosi poreikiai. Darbo būdai ir metodai</vt:lpstr>
      <vt:lpstr>Šiandien aptarsime:</vt:lpstr>
      <vt:lpstr>„Savęs suvokimas – savasties pajautimas“</vt:lpstr>
      <vt:lpstr> Įtraukusis ugdymas</vt:lpstr>
      <vt:lpstr>Įtraukusis ugdymas</vt:lpstr>
      <vt:lpstr>Specialieji ugdymosi poreikiai (SUP)</vt:lpstr>
      <vt:lpstr>Batų dydžio vidurkis? </vt:lpstr>
      <vt:lpstr>PowerPoint Presentation</vt:lpstr>
      <vt:lpstr>Ugdymo aplinkos ir priemonių pritaikymas:</vt:lpstr>
      <vt:lpstr>PowerPoint Presentation</vt:lpstr>
      <vt:lpstr>PowerPoint Presentation</vt:lpstr>
      <vt:lpstr>PowerPoint Presentation</vt:lpstr>
      <vt:lpstr>Kartu įveikime mokymosi sunkumus</vt:lpstr>
      <vt:lpstr>Ugdymo programos, skirtos specialiųjų ugdymosi poreikių turintiems mokiniams ugdyti</vt:lpstr>
      <vt:lpstr>PowerPoint Presentation</vt:lpstr>
      <vt:lpstr>Individualizuota programa</vt:lpstr>
      <vt:lpstr>PowerPoint Presentation</vt:lpstr>
      <vt:lpstr>PowerPoint Presentation</vt:lpstr>
      <vt:lpstr>Bendradarbiavimas</vt:lpstr>
      <vt:lpstr>Šiuolaikinio pedagogo savybės</vt:lpstr>
      <vt:lpstr>Santykis su suaugusiu žmogumi</vt:lpstr>
      <vt:lpstr>Susitikimas su vaiko tėvais</vt:lpstr>
      <vt:lpstr>Pokalbis su tėvais</vt:lpstr>
      <vt:lpstr>Individualūs pokalbiai</vt:lpstr>
      <vt:lpstr>Darbas su tėvais  </vt:lpstr>
      <vt:lpstr>Sunku patikėti</vt:lpstr>
      <vt:lpstr>  Minčių valdymas</vt:lpstr>
      <vt:lpstr>Subalansuotas mąstymas</vt:lpstr>
      <vt:lpstr>Šiuo metu svarbu:</vt:lpstr>
      <vt:lpstr>PowerPoint Presentation</vt:lpstr>
      <vt:lpstr>Socialinio pedagogo darbo su elgesio ir emocinių sunkumų bei sutrikimų turinčiais vaikais ugdymo įstaigoje kryptys  </vt:lpstr>
      <vt:lpstr>Bendradarbiavimas su pedagogais  </vt:lpstr>
      <vt:lpstr>IKI  KITO SUSITIKIMO!       Psichologė – psichoterapeutė  Jolanta Karvelienė info@psichologekarveliene.lt tel; 868375505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Vaikų ( 2-6 m. ) amžiaus tarpsnių ypatumai ir pagalba vaikui kuriant teigiamą mikroklimatą.</dc:title>
  <dc:creator>Arunas Karvelis</dc:creator>
  <cp:lastModifiedBy>Jolanta Karvelienė</cp:lastModifiedBy>
  <cp:revision>110</cp:revision>
  <dcterms:created xsi:type="dcterms:W3CDTF">2020-09-24T05:06:31Z</dcterms:created>
  <dcterms:modified xsi:type="dcterms:W3CDTF">2026-08-02T07:18:01Z</dcterms:modified>
</cp:coreProperties>
</file>